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  <p:sldMasterId id="2147483711" r:id="rId5"/>
    <p:sldMasterId id="2147483724" r:id="rId6"/>
    <p:sldMasterId id="2147483737" r:id="rId7"/>
    <p:sldMasterId id="2147483750" r:id="rId8"/>
    <p:sldMasterId id="2147483763" r:id="rId9"/>
    <p:sldMasterId id="2147483776" r:id="rId10"/>
    <p:sldMasterId id="2147483789" r:id="rId11"/>
  </p:sldMasterIdLst>
  <p:notesMasterIdLst>
    <p:notesMasterId r:id="rId34"/>
  </p:notesMasterIdLst>
  <p:sldIdLst>
    <p:sldId id="264" r:id="rId12"/>
    <p:sldId id="288" r:id="rId13"/>
    <p:sldId id="290" r:id="rId14"/>
    <p:sldId id="292" r:id="rId15"/>
    <p:sldId id="296" r:id="rId16"/>
    <p:sldId id="301" r:id="rId17"/>
    <p:sldId id="303" r:id="rId18"/>
    <p:sldId id="304" r:id="rId19"/>
    <p:sldId id="305" r:id="rId20"/>
    <p:sldId id="306" r:id="rId21"/>
    <p:sldId id="310" r:id="rId22"/>
    <p:sldId id="313" r:id="rId23"/>
    <p:sldId id="314" r:id="rId24"/>
    <p:sldId id="316" r:id="rId25"/>
    <p:sldId id="262" r:id="rId26"/>
    <p:sldId id="263" r:id="rId27"/>
    <p:sldId id="265" r:id="rId28"/>
    <p:sldId id="293" r:id="rId29"/>
    <p:sldId id="289" r:id="rId30"/>
    <p:sldId id="294" r:id="rId31"/>
    <p:sldId id="284" r:id="rId32"/>
    <p:sldId id="271" r:id="rId33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C92F"/>
    <a:srgbClr val="E3D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8E18CC-C595-42F8-80A6-397DE2E8D06A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D072961D-B6EA-485B-81ED-D9C45F443032}">
      <dgm:prSet phldrT="[Texto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400" b="1" dirty="0" smtClean="0"/>
            <a:t>COOPERANTES</a:t>
          </a:r>
        </a:p>
        <a:p>
          <a:r>
            <a:rPr lang="es-ES" sz="1600" b="1" dirty="0" smtClean="0"/>
            <a:t>ACTUALES</a:t>
          </a:r>
          <a:endParaRPr lang="es-ES" sz="1600" b="1" dirty="0"/>
        </a:p>
      </dgm:t>
    </dgm:pt>
    <dgm:pt modelId="{FB2692F3-CF8A-403F-B193-1040E5591555}" type="parTrans" cxnId="{D0FE4BF1-07C3-443A-BA39-FFBA0D052E55}">
      <dgm:prSet/>
      <dgm:spPr/>
      <dgm:t>
        <a:bodyPr/>
        <a:lstStyle/>
        <a:p>
          <a:endParaRPr lang="es-ES"/>
        </a:p>
      </dgm:t>
    </dgm:pt>
    <dgm:pt modelId="{6D39FCD6-EBA7-4ED4-BDAA-08B8B3770C87}" type="sibTrans" cxnId="{D0FE4BF1-07C3-443A-BA39-FFBA0D052E55}">
      <dgm:prSet/>
      <dgm:spPr/>
      <dgm:t>
        <a:bodyPr/>
        <a:lstStyle/>
        <a:p>
          <a:endParaRPr lang="es-ES"/>
        </a:p>
      </dgm:t>
    </dgm:pt>
    <dgm:pt modelId="{A95D75DA-BB8C-402C-89CE-D51DD2C1BAAB}">
      <dgm:prSet phldrT="[Texto]" custT="1"/>
      <dgm:spPr/>
      <dgm:t>
        <a:bodyPr/>
        <a:lstStyle/>
        <a:p>
          <a:r>
            <a:rPr lang="es-ES" sz="2400" b="1" dirty="0" smtClean="0"/>
            <a:t>AID 45</a:t>
          </a:r>
          <a:endParaRPr lang="es-ES" sz="2400" b="1" dirty="0"/>
        </a:p>
      </dgm:t>
    </dgm:pt>
    <dgm:pt modelId="{414A59E3-9D40-4972-9191-EC5139171FBA}" type="parTrans" cxnId="{75F77315-D443-45A4-B29D-3149530E0931}">
      <dgm:prSet/>
      <dgm:spPr/>
      <dgm:t>
        <a:bodyPr/>
        <a:lstStyle/>
        <a:p>
          <a:endParaRPr lang="es-ES"/>
        </a:p>
      </dgm:t>
    </dgm:pt>
    <dgm:pt modelId="{AA1ADA97-FEBE-4BE7-8DFB-8D6214A6ED27}" type="sibTrans" cxnId="{75F77315-D443-45A4-B29D-3149530E0931}">
      <dgm:prSet/>
      <dgm:spPr/>
      <dgm:t>
        <a:bodyPr/>
        <a:lstStyle/>
        <a:p>
          <a:endParaRPr lang="es-ES"/>
        </a:p>
      </dgm:t>
    </dgm:pt>
    <dgm:pt modelId="{0723EC1A-6D75-4868-8C8E-1B0C212C837F}">
      <dgm:prSet phldrT="[Texto]" custT="1"/>
      <dgm:spPr/>
      <dgm:t>
        <a:bodyPr/>
        <a:lstStyle/>
        <a:p>
          <a:r>
            <a:rPr lang="es-ES" sz="2400" b="1" dirty="0" smtClean="0"/>
            <a:t>UE 30</a:t>
          </a:r>
          <a:endParaRPr lang="es-ES" sz="2400" b="1" dirty="0"/>
        </a:p>
      </dgm:t>
    </dgm:pt>
    <dgm:pt modelId="{E90D2FB3-A195-452D-A8AD-0A8F9BA6FDB2}" type="parTrans" cxnId="{54A954E8-6A3B-407D-B9E4-7DA14415044E}">
      <dgm:prSet/>
      <dgm:spPr/>
      <dgm:t>
        <a:bodyPr/>
        <a:lstStyle/>
        <a:p>
          <a:endParaRPr lang="es-ES"/>
        </a:p>
      </dgm:t>
    </dgm:pt>
    <dgm:pt modelId="{FB283AE6-D139-4B26-9E96-7A28CCA6166E}" type="sibTrans" cxnId="{54A954E8-6A3B-407D-B9E4-7DA14415044E}">
      <dgm:prSet/>
      <dgm:spPr/>
      <dgm:t>
        <a:bodyPr/>
        <a:lstStyle/>
        <a:p>
          <a:endParaRPr lang="es-ES"/>
        </a:p>
      </dgm:t>
    </dgm:pt>
    <dgm:pt modelId="{36D87F13-F3E3-4019-AB3A-8712D8A6350B}">
      <dgm:prSet phldrT="[Texto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400" b="1" dirty="0" smtClean="0"/>
            <a:t>GOBIERNO</a:t>
          </a:r>
          <a:endParaRPr lang="es-ES" sz="2400" b="1" dirty="0"/>
        </a:p>
      </dgm:t>
    </dgm:pt>
    <dgm:pt modelId="{F4190F9B-AE9A-4231-A596-96F3CBC995BF}" type="parTrans" cxnId="{A4613364-94D4-41A3-828E-8644D84C7733}">
      <dgm:prSet/>
      <dgm:spPr/>
      <dgm:t>
        <a:bodyPr/>
        <a:lstStyle/>
        <a:p>
          <a:endParaRPr lang="es-ES"/>
        </a:p>
      </dgm:t>
    </dgm:pt>
    <dgm:pt modelId="{6C0BD4E9-B22D-4688-ACFF-5753012EC474}" type="sibTrans" cxnId="{A4613364-94D4-41A3-828E-8644D84C7733}">
      <dgm:prSet/>
      <dgm:spPr/>
      <dgm:t>
        <a:bodyPr/>
        <a:lstStyle/>
        <a:p>
          <a:endParaRPr lang="es-ES"/>
        </a:p>
      </dgm:t>
    </dgm:pt>
    <dgm:pt modelId="{8EFA1C8D-15BF-4BC7-8DE0-4BC192B576FB}">
      <dgm:prSet phldrT="[Texto]" custT="1"/>
      <dgm:spPr/>
      <dgm:t>
        <a:bodyPr/>
        <a:lstStyle/>
        <a:p>
          <a:r>
            <a:rPr lang="es-ES" sz="1800" b="1" dirty="0" smtClean="0"/>
            <a:t>FONDOS CONTRAPARTE</a:t>
          </a:r>
          <a:endParaRPr lang="es-ES" sz="1800" b="1" dirty="0"/>
        </a:p>
      </dgm:t>
    </dgm:pt>
    <dgm:pt modelId="{5FE2FF30-76D9-46FB-B2FA-C77AE8B7B9FA}" type="parTrans" cxnId="{CC518B6D-A976-43F0-9C11-1B7DBE2C2E77}">
      <dgm:prSet/>
      <dgm:spPr/>
      <dgm:t>
        <a:bodyPr/>
        <a:lstStyle/>
        <a:p>
          <a:endParaRPr lang="es-ES"/>
        </a:p>
      </dgm:t>
    </dgm:pt>
    <dgm:pt modelId="{D23577CA-BCFD-480B-B5DB-9FCEE14D7AE0}" type="sibTrans" cxnId="{CC518B6D-A976-43F0-9C11-1B7DBE2C2E77}">
      <dgm:prSet/>
      <dgm:spPr/>
      <dgm:t>
        <a:bodyPr/>
        <a:lstStyle/>
        <a:p>
          <a:endParaRPr lang="es-ES"/>
        </a:p>
      </dgm:t>
    </dgm:pt>
    <dgm:pt modelId="{7CB0BBC2-32F5-44FB-94C0-DDFB03FBB364}">
      <dgm:prSet custT="1"/>
      <dgm:spPr/>
      <dgm:t>
        <a:bodyPr/>
        <a:lstStyle/>
        <a:p>
          <a:r>
            <a:rPr lang="es-ES" sz="2400" b="1" dirty="0" smtClean="0"/>
            <a:t>BM 30</a:t>
          </a:r>
          <a:endParaRPr lang="es-ES" sz="2400" b="1" dirty="0"/>
        </a:p>
      </dgm:t>
    </dgm:pt>
    <dgm:pt modelId="{A156E51D-BFE5-434D-A7AF-59A06A4D88E4}" type="parTrans" cxnId="{C939A5A8-527F-4F4D-A630-661941E67852}">
      <dgm:prSet/>
      <dgm:spPr/>
      <dgm:t>
        <a:bodyPr/>
        <a:lstStyle/>
        <a:p>
          <a:endParaRPr lang="es-ES"/>
        </a:p>
      </dgm:t>
    </dgm:pt>
    <dgm:pt modelId="{B97FE425-A880-46B8-B444-31417D9FF455}" type="sibTrans" cxnId="{C939A5A8-527F-4F4D-A630-661941E67852}">
      <dgm:prSet/>
      <dgm:spPr/>
      <dgm:t>
        <a:bodyPr/>
        <a:lstStyle/>
        <a:p>
          <a:endParaRPr lang="es-ES"/>
        </a:p>
      </dgm:t>
    </dgm:pt>
    <dgm:pt modelId="{64DC97E2-D3D1-4A29-8FD4-1383CD2E51B8}">
      <dgm:prSet custT="1"/>
      <dgm:spPr/>
      <dgm:t>
        <a:bodyPr/>
        <a:lstStyle/>
        <a:p>
          <a:r>
            <a:rPr lang="es-ES" sz="2400" b="1" dirty="0" smtClean="0"/>
            <a:t>CANADA 40</a:t>
          </a:r>
          <a:endParaRPr lang="es-ES" sz="2400" b="1" dirty="0"/>
        </a:p>
      </dgm:t>
    </dgm:pt>
    <dgm:pt modelId="{3F24E7B8-ADED-4897-AFD3-32B669ACA644}" type="parTrans" cxnId="{0235596D-8FFD-42C6-8D37-42E8B1AE7709}">
      <dgm:prSet/>
      <dgm:spPr/>
      <dgm:t>
        <a:bodyPr/>
        <a:lstStyle/>
        <a:p>
          <a:endParaRPr lang="es-ES"/>
        </a:p>
      </dgm:t>
    </dgm:pt>
    <dgm:pt modelId="{0589A34C-6D4D-4273-AEB3-37D4EB8B4F38}" type="sibTrans" cxnId="{0235596D-8FFD-42C6-8D37-42E8B1AE7709}">
      <dgm:prSet/>
      <dgm:spPr/>
      <dgm:t>
        <a:bodyPr/>
        <a:lstStyle/>
        <a:p>
          <a:endParaRPr lang="es-ES"/>
        </a:p>
      </dgm:t>
    </dgm:pt>
    <dgm:pt modelId="{8B3266FF-87B1-452C-AF83-7ADE2E99FAB7}" type="pres">
      <dgm:prSet presAssocID="{988E18CC-C595-42F8-80A6-397DE2E8D0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7CCC8CC-94DE-4D60-99C7-B7B7C9AC2A3E}" type="pres">
      <dgm:prSet presAssocID="{D072961D-B6EA-485B-81ED-D9C45F443032}" presName="root" presStyleCnt="0"/>
      <dgm:spPr/>
    </dgm:pt>
    <dgm:pt modelId="{6F1E65C1-FE32-40A5-8763-4D77FD88E425}" type="pres">
      <dgm:prSet presAssocID="{D072961D-B6EA-485B-81ED-D9C45F443032}" presName="rootComposite" presStyleCnt="0"/>
      <dgm:spPr/>
    </dgm:pt>
    <dgm:pt modelId="{22A45612-2C71-4356-93D7-BDCCEB82AA8B}" type="pres">
      <dgm:prSet presAssocID="{D072961D-B6EA-485B-81ED-D9C45F443032}" presName="rootText" presStyleLbl="node1" presStyleIdx="0" presStyleCnt="2" custScaleX="259374" custScaleY="110000"/>
      <dgm:spPr/>
      <dgm:t>
        <a:bodyPr/>
        <a:lstStyle/>
        <a:p>
          <a:endParaRPr lang="es-ES"/>
        </a:p>
      </dgm:t>
    </dgm:pt>
    <dgm:pt modelId="{EB60A26B-F4DE-4147-976B-F9CFB5AAF6A8}" type="pres">
      <dgm:prSet presAssocID="{D072961D-B6EA-485B-81ED-D9C45F443032}" presName="rootConnector" presStyleLbl="node1" presStyleIdx="0" presStyleCnt="2"/>
      <dgm:spPr/>
      <dgm:t>
        <a:bodyPr/>
        <a:lstStyle/>
        <a:p>
          <a:endParaRPr lang="es-ES"/>
        </a:p>
      </dgm:t>
    </dgm:pt>
    <dgm:pt modelId="{13AD2C2E-1E71-43B8-AEE3-C6A1E2C1128E}" type="pres">
      <dgm:prSet presAssocID="{D072961D-B6EA-485B-81ED-D9C45F443032}" presName="childShape" presStyleCnt="0"/>
      <dgm:spPr/>
    </dgm:pt>
    <dgm:pt modelId="{C78933E1-A535-40DC-919C-2E8192E7C8B5}" type="pres">
      <dgm:prSet presAssocID="{414A59E3-9D40-4972-9191-EC5139171FBA}" presName="Name13" presStyleLbl="parChTrans1D2" presStyleIdx="0" presStyleCnt="5"/>
      <dgm:spPr/>
      <dgm:t>
        <a:bodyPr/>
        <a:lstStyle/>
        <a:p>
          <a:endParaRPr lang="es-ES"/>
        </a:p>
      </dgm:t>
    </dgm:pt>
    <dgm:pt modelId="{81270A53-B61F-414F-B816-0E2408D93698}" type="pres">
      <dgm:prSet presAssocID="{A95D75DA-BB8C-402C-89CE-D51DD2C1BAAB}" presName="childText" presStyleLbl="bgAcc1" presStyleIdx="0" presStyleCnt="5" custScaleX="2593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17C37B-99BB-4DA9-B9C2-F7C6BE5B7A9F}" type="pres">
      <dgm:prSet presAssocID="{E90D2FB3-A195-452D-A8AD-0A8F9BA6FDB2}" presName="Name13" presStyleLbl="parChTrans1D2" presStyleIdx="1" presStyleCnt="5"/>
      <dgm:spPr/>
      <dgm:t>
        <a:bodyPr/>
        <a:lstStyle/>
        <a:p>
          <a:endParaRPr lang="es-ES"/>
        </a:p>
      </dgm:t>
    </dgm:pt>
    <dgm:pt modelId="{425D15FE-5B5C-4B09-9D2C-2A00B4D4594B}" type="pres">
      <dgm:prSet presAssocID="{0723EC1A-6D75-4868-8C8E-1B0C212C837F}" presName="childText" presStyleLbl="bgAcc1" presStyleIdx="1" presStyleCnt="5" custScaleX="2593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EBB3BA-786D-4396-916D-E76702C65F3D}" type="pres">
      <dgm:prSet presAssocID="{A156E51D-BFE5-434D-A7AF-59A06A4D88E4}" presName="Name13" presStyleLbl="parChTrans1D2" presStyleIdx="2" presStyleCnt="5"/>
      <dgm:spPr/>
      <dgm:t>
        <a:bodyPr/>
        <a:lstStyle/>
        <a:p>
          <a:endParaRPr lang="es-ES"/>
        </a:p>
      </dgm:t>
    </dgm:pt>
    <dgm:pt modelId="{C050A4AE-E9F7-48F2-B49B-7660393BE355}" type="pres">
      <dgm:prSet presAssocID="{7CB0BBC2-32F5-44FB-94C0-DDFB03FBB364}" presName="childText" presStyleLbl="bgAcc1" presStyleIdx="2" presStyleCnt="5" custScaleX="2593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1A1B51-AF50-4259-ABCE-22F76DC4A468}" type="pres">
      <dgm:prSet presAssocID="{3F24E7B8-ADED-4897-AFD3-32B669ACA644}" presName="Name13" presStyleLbl="parChTrans1D2" presStyleIdx="3" presStyleCnt="5"/>
      <dgm:spPr/>
      <dgm:t>
        <a:bodyPr/>
        <a:lstStyle/>
        <a:p>
          <a:endParaRPr lang="es-ES"/>
        </a:p>
      </dgm:t>
    </dgm:pt>
    <dgm:pt modelId="{57103C36-CCC1-4528-BB49-0CB42497C73E}" type="pres">
      <dgm:prSet presAssocID="{64DC97E2-D3D1-4A29-8FD4-1383CD2E51B8}" presName="childText" presStyleLbl="bgAcc1" presStyleIdx="3" presStyleCnt="5" custScaleX="2593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E8C304-E74F-4F3F-85C7-0662FDAC360C}" type="pres">
      <dgm:prSet presAssocID="{36D87F13-F3E3-4019-AB3A-8712D8A6350B}" presName="root" presStyleCnt="0"/>
      <dgm:spPr/>
    </dgm:pt>
    <dgm:pt modelId="{9BFFFC37-E69D-4D70-A448-66CA74CAC408}" type="pres">
      <dgm:prSet presAssocID="{36D87F13-F3E3-4019-AB3A-8712D8A6350B}" presName="rootComposite" presStyleCnt="0"/>
      <dgm:spPr/>
    </dgm:pt>
    <dgm:pt modelId="{BD8BCAF4-B816-40F3-8488-2F206B3C4E96}" type="pres">
      <dgm:prSet presAssocID="{36D87F13-F3E3-4019-AB3A-8712D8A6350B}" presName="rootText" presStyleLbl="node1" presStyleIdx="1" presStyleCnt="2" custScaleX="259374" custScaleY="110000"/>
      <dgm:spPr/>
      <dgm:t>
        <a:bodyPr/>
        <a:lstStyle/>
        <a:p>
          <a:endParaRPr lang="es-ES"/>
        </a:p>
      </dgm:t>
    </dgm:pt>
    <dgm:pt modelId="{D4D1EAF2-B6E9-4068-B15B-8120BEE4B818}" type="pres">
      <dgm:prSet presAssocID="{36D87F13-F3E3-4019-AB3A-8712D8A6350B}" presName="rootConnector" presStyleLbl="node1" presStyleIdx="1" presStyleCnt="2"/>
      <dgm:spPr/>
      <dgm:t>
        <a:bodyPr/>
        <a:lstStyle/>
        <a:p>
          <a:endParaRPr lang="es-ES"/>
        </a:p>
      </dgm:t>
    </dgm:pt>
    <dgm:pt modelId="{3E2B143E-D2DD-406A-A2F3-76D8CC13F615}" type="pres">
      <dgm:prSet presAssocID="{36D87F13-F3E3-4019-AB3A-8712D8A6350B}" presName="childShape" presStyleCnt="0"/>
      <dgm:spPr/>
    </dgm:pt>
    <dgm:pt modelId="{DCEC7EC4-1D4B-41AE-AE16-A84E6365CB4E}" type="pres">
      <dgm:prSet presAssocID="{5FE2FF30-76D9-46FB-B2FA-C77AE8B7B9FA}" presName="Name13" presStyleLbl="parChTrans1D2" presStyleIdx="4" presStyleCnt="5"/>
      <dgm:spPr/>
      <dgm:t>
        <a:bodyPr/>
        <a:lstStyle/>
        <a:p>
          <a:endParaRPr lang="es-ES"/>
        </a:p>
      </dgm:t>
    </dgm:pt>
    <dgm:pt modelId="{371EB6BB-B28F-41D1-9DE8-EF8FA43F8CEC}" type="pres">
      <dgm:prSet presAssocID="{8EFA1C8D-15BF-4BC7-8DE0-4BC192B576FB}" presName="childText" presStyleLbl="bgAcc1" presStyleIdx="4" presStyleCnt="5" custScaleX="2593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D26ADA-0F99-4A04-9007-6401212C66FE}" type="presOf" srcId="{36D87F13-F3E3-4019-AB3A-8712D8A6350B}" destId="{BD8BCAF4-B816-40F3-8488-2F206B3C4E96}" srcOrd="0" destOrd="0" presId="urn:microsoft.com/office/officeart/2005/8/layout/hierarchy3"/>
    <dgm:cxn modelId="{FA30E4CA-3083-488C-BFBA-BE6B2F692BE0}" type="presOf" srcId="{988E18CC-C595-42F8-80A6-397DE2E8D06A}" destId="{8B3266FF-87B1-452C-AF83-7ADE2E99FAB7}" srcOrd="0" destOrd="0" presId="urn:microsoft.com/office/officeart/2005/8/layout/hierarchy3"/>
    <dgm:cxn modelId="{D0FE4BF1-07C3-443A-BA39-FFBA0D052E55}" srcId="{988E18CC-C595-42F8-80A6-397DE2E8D06A}" destId="{D072961D-B6EA-485B-81ED-D9C45F443032}" srcOrd="0" destOrd="0" parTransId="{FB2692F3-CF8A-403F-B193-1040E5591555}" sibTransId="{6D39FCD6-EBA7-4ED4-BDAA-08B8B3770C87}"/>
    <dgm:cxn modelId="{3B309EFE-098B-4CEB-A216-9100F82CC6E8}" type="presOf" srcId="{36D87F13-F3E3-4019-AB3A-8712D8A6350B}" destId="{D4D1EAF2-B6E9-4068-B15B-8120BEE4B818}" srcOrd="1" destOrd="0" presId="urn:microsoft.com/office/officeart/2005/8/layout/hierarchy3"/>
    <dgm:cxn modelId="{B52305A0-FE01-4488-9388-FB02F1B1520D}" type="presOf" srcId="{E90D2FB3-A195-452D-A8AD-0A8F9BA6FDB2}" destId="{E117C37B-99BB-4DA9-B9C2-F7C6BE5B7A9F}" srcOrd="0" destOrd="0" presId="urn:microsoft.com/office/officeart/2005/8/layout/hierarchy3"/>
    <dgm:cxn modelId="{DBDC31F4-F5E1-413B-9746-E8360DC16F1F}" type="presOf" srcId="{7CB0BBC2-32F5-44FB-94C0-DDFB03FBB364}" destId="{C050A4AE-E9F7-48F2-B49B-7660393BE355}" srcOrd="0" destOrd="0" presId="urn:microsoft.com/office/officeart/2005/8/layout/hierarchy3"/>
    <dgm:cxn modelId="{C939A5A8-527F-4F4D-A630-661941E67852}" srcId="{D072961D-B6EA-485B-81ED-D9C45F443032}" destId="{7CB0BBC2-32F5-44FB-94C0-DDFB03FBB364}" srcOrd="2" destOrd="0" parTransId="{A156E51D-BFE5-434D-A7AF-59A06A4D88E4}" sibTransId="{B97FE425-A880-46B8-B444-31417D9FF455}"/>
    <dgm:cxn modelId="{A0F7F9CB-E240-4D0E-8FDF-37D7913E2286}" type="presOf" srcId="{3F24E7B8-ADED-4897-AFD3-32B669ACA644}" destId="{031A1B51-AF50-4259-ABCE-22F76DC4A468}" srcOrd="0" destOrd="0" presId="urn:microsoft.com/office/officeart/2005/8/layout/hierarchy3"/>
    <dgm:cxn modelId="{D883B042-DFB2-4135-998F-7C8DE0EF479B}" type="presOf" srcId="{8EFA1C8D-15BF-4BC7-8DE0-4BC192B576FB}" destId="{371EB6BB-B28F-41D1-9DE8-EF8FA43F8CEC}" srcOrd="0" destOrd="0" presId="urn:microsoft.com/office/officeart/2005/8/layout/hierarchy3"/>
    <dgm:cxn modelId="{75F77315-D443-45A4-B29D-3149530E0931}" srcId="{D072961D-B6EA-485B-81ED-D9C45F443032}" destId="{A95D75DA-BB8C-402C-89CE-D51DD2C1BAAB}" srcOrd="0" destOrd="0" parTransId="{414A59E3-9D40-4972-9191-EC5139171FBA}" sibTransId="{AA1ADA97-FEBE-4BE7-8DFB-8D6214A6ED27}"/>
    <dgm:cxn modelId="{A4613364-94D4-41A3-828E-8644D84C7733}" srcId="{988E18CC-C595-42F8-80A6-397DE2E8D06A}" destId="{36D87F13-F3E3-4019-AB3A-8712D8A6350B}" srcOrd="1" destOrd="0" parTransId="{F4190F9B-AE9A-4231-A596-96F3CBC995BF}" sibTransId="{6C0BD4E9-B22D-4688-ACFF-5753012EC474}"/>
    <dgm:cxn modelId="{07B92232-2484-4F4D-97BF-CD770E75DD45}" type="presOf" srcId="{D072961D-B6EA-485B-81ED-D9C45F443032}" destId="{EB60A26B-F4DE-4147-976B-F9CFB5AAF6A8}" srcOrd="1" destOrd="0" presId="urn:microsoft.com/office/officeart/2005/8/layout/hierarchy3"/>
    <dgm:cxn modelId="{54A954E8-6A3B-407D-B9E4-7DA14415044E}" srcId="{D072961D-B6EA-485B-81ED-D9C45F443032}" destId="{0723EC1A-6D75-4868-8C8E-1B0C212C837F}" srcOrd="1" destOrd="0" parTransId="{E90D2FB3-A195-452D-A8AD-0A8F9BA6FDB2}" sibTransId="{FB283AE6-D139-4B26-9E96-7A28CCA6166E}"/>
    <dgm:cxn modelId="{6D122986-EB33-449D-8F64-3ACD09800A50}" type="presOf" srcId="{A156E51D-BFE5-434D-A7AF-59A06A4D88E4}" destId="{1AEBB3BA-786D-4396-916D-E76702C65F3D}" srcOrd="0" destOrd="0" presId="urn:microsoft.com/office/officeart/2005/8/layout/hierarchy3"/>
    <dgm:cxn modelId="{E0FC24ED-C082-4173-A3D6-E3193381A646}" type="presOf" srcId="{D072961D-B6EA-485B-81ED-D9C45F443032}" destId="{22A45612-2C71-4356-93D7-BDCCEB82AA8B}" srcOrd="0" destOrd="0" presId="urn:microsoft.com/office/officeart/2005/8/layout/hierarchy3"/>
    <dgm:cxn modelId="{79935FD2-FA31-4FC1-B948-E4BD4991DD3C}" type="presOf" srcId="{0723EC1A-6D75-4868-8C8E-1B0C212C837F}" destId="{425D15FE-5B5C-4B09-9D2C-2A00B4D4594B}" srcOrd="0" destOrd="0" presId="urn:microsoft.com/office/officeart/2005/8/layout/hierarchy3"/>
    <dgm:cxn modelId="{CC518B6D-A976-43F0-9C11-1B7DBE2C2E77}" srcId="{36D87F13-F3E3-4019-AB3A-8712D8A6350B}" destId="{8EFA1C8D-15BF-4BC7-8DE0-4BC192B576FB}" srcOrd="0" destOrd="0" parTransId="{5FE2FF30-76D9-46FB-B2FA-C77AE8B7B9FA}" sibTransId="{D23577CA-BCFD-480B-B5DB-9FCEE14D7AE0}"/>
    <dgm:cxn modelId="{42CC595D-9DB5-48DE-8DDA-4B31DAAF013D}" type="presOf" srcId="{64DC97E2-D3D1-4A29-8FD4-1383CD2E51B8}" destId="{57103C36-CCC1-4528-BB49-0CB42497C73E}" srcOrd="0" destOrd="0" presId="urn:microsoft.com/office/officeart/2005/8/layout/hierarchy3"/>
    <dgm:cxn modelId="{5B2F04ED-B1AD-42EE-9D39-DFF5DBA239E5}" type="presOf" srcId="{5FE2FF30-76D9-46FB-B2FA-C77AE8B7B9FA}" destId="{DCEC7EC4-1D4B-41AE-AE16-A84E6365CB4E}" srcOrd="0" destOrd="0" presId="urn:microsoft.com/office/officeart/2005/8/layout/hierarchy3"/>
    <dgm:cxn modelId="{B39E5366-1356-49B1-A28A-EB6AAF91C325}" type="presOf" srcId="{A95D75DA-BB8C-402C-89CE-D51DD2C1BAAB}" destId="{81270A53-B61F-414F-B816-0E2408D93698}" srcOrd="0" destOrd="0" presId="urn:microsoft.com/office/officeart/2005/8/layout/hierarchy3"/>
    <dgm:cxn modelId="{0235596D-8FFD-42C6-8D37-42E8B1AE7709}" srcId="{D072961D-B6EA-485B-81ED-D9C45F443032}" destId="{64DC97E2-D3D1-4A29-8FD4-1383CD2E51B8}" srcOrd="3" destOrd="0" parTransId="{3F24E7B8-ADED-4897-AFD3-32B669ACA644}" sibTransId="{0589A34C-6D4D-4273-AEB3-37D4EB8B4F38}"/>
    <dgm:cxn modelId="{0DF2BC1B-EC67-482B-ACB8-2619B8AAEDB8}" type="presOf" srcId="{414A59E3-9D40-4972-9191-EC5139171FBA}" destId="{C78933E1-A535-40DC-919C-2E8192E7C8B5}" srcOrd="0" destOrd="0" presId="urn:microsoft.com/office/officeart/2005/8/layout/hierarchy3"/>
    <dgm:cxn modelId="{1EE98418-FA3F-4943-B089-CA2AE60EFEE0}" type="presParOf" srcId="{8B3266FF-87B1-452C-AF83-7ADE2E99FAB7}" destId="{77CCC8CC-94DE-4D60-99C7-B7B7C9AC2A3E}" srcOrd="0" destOrd="0" presId="urn:microsoft.com/office/officeart/2005/8/layout/hierarchy3"/>
    <dgm:cxn modelId="{751D02B7-C178-49D3-A1D5-F9764F55A473}" type="presParOf" srcId="{77CCC8CC-94DE-4D60-99C7-B7B7C9AC2A3E}" destId="{6F1E65C1-FE32-40A5-8763-4D77FD88E425}" srcOrd="0" destOrd="0" presId="urn:microsoft.com/office/officeart/2005/8/layout/hierarchy3"/>
    <dgm:cxn modelId="{F48F1197-C3E0-44B3-A13F-ABAD4D0CA467}" type="presParOf" srcId="{6F1E65C1-FE32-40A5-8763-4D77FD88E425}" destId="{22A45612-2C71-4356-93D7-BDCCEB82AA8B}" srcOrd="0" destOrd="0" presId="urn:microsoft.com/office/officeart/2005/8/layout/hierarchy3"/>
    <dgm:cxn modelId="{453F6A28-85C0-43BC-987B-58A3877CAAC8}" type="presParOf" srcId="{6F1E65C1-FE32-40A5-8763-4D77FD88E425}" destId="{EB60A26B-F4DE-4147-976B-F9CFB5AAF6A8}" srcOrd="1" destOrd="0" presId="urn:microsoft.com/office/officeart/2005/8/layout/hierarchy3"/>
    <dgm:cxn modelId="{FA90A4AD-146D-45F4-9ACA-BCE324BFD43F}" type="presParOf" srcId="{77CCC8CC-94DE-4D60-99C7-B7B7C9AC2A3E}" destId="{13AD2C2E-1E71-43B8-AEE3-C6A1E2C1128E}" srcOrd="1" destOrd="0" presId="urn:microsoft.com/office/officeart/2005/8/layout/hierarchy3"/>
    <dgm:cxn modelId="{BEFD0903-48E7-4F09-8FE3-B9FBD268A753}" type="presParOf" srcId="{13AD2C2E-1E71-43B8-AEE3-C6A1E2C1128E}" destId="{C78933E1-A535-40DC-919C-2E8192E7C8B5}" srcOrd="0" destOrd="0" presId="urn:microsoft.com/office/officeart/2005/8/layout/hierarchy3"/>
    <dgm:cxn modelId="{A9189DE4-E78B-40F6-8CB1-F4964D220A05}" type="presParOf" srcId="{13AD2C2E-1E71-43B8-AEE3-C6A1E2C1128E}" destId="{81270A53-B61F-414F-B816-0E2408D93698}" srcOrd="1" destOrd="0" presId="urn:microsoft.com/office/officeart/2005/8/layout/hierarchy3"/>
    <dgm:cxn modelId="{B107418E-6A84-48CD-9B8A-CB74B4891C90}" type="presParOf" srcId="{13AD2C2E-1E71-43B8-AEE3-C6A1E2C1128E}" destId="{E117C37B-99BB-4DA9-B9C2-F7C6BE5B7A9F}" srcOrd="2" destOrd="0" presId="urn:microsoft.com/office/officeart/2005/8/layout/hierarchy3"/>
    <dgm:cxn modelId="{2D8CBEC9-2E68-4135-9C35-E4209EC5A804}" type="presParOf" srcId="{13AD2C2E-1E71-43B8-AEE3-C6A1E2C1128E}" destId="{425D15FE-5B5C-4B09-9D2C-2A00B4D4594B}" srcOrd="3" destOrd="0" presId="urn:microsoft.com/office/officeart/2005/8/layout/hierarchy3"/>
    <dgm:cxn modelId="{361494C3-C37B-42F7-9004-4AF9DE2D462C}" type="presParOf" srcId="{13AD2C2E-1E71-43B8-AEE3-C6A1E2C1128E}" destId="{1AEBB3BA-786D-4396-916D-E76702C65F3D}" srcOrd="4" destOrd="0" presId="urn:microsoft.com/office/officeart/2005/8/layout/hierarchy3"/>
    <dgm:cxn modelId="{B42B88C7-1699-458A-AB54-C3BBCA0B6425}" type="presParOf" srcId="{13AD2C2E-1E71-43B8-AEE3-C6A1E2C1128E}" destId="{C050A4AE-E9F7-48F2-B49B-7660393BE355}" srcOrd="5" destOrd="0" presId="urn:microsoft.com/office/officeart/2005/8/layout/hierarchy3"/>
    <dgm:cxn modelId="{FFA22237-86E3-49ED-8F14-C0229DDE66EE}" type="presParOf" srcId="{13AD2C2E-1E71-43B8-AEE3-C6A1E2C1128E}" destId="{031A1B51-AF50-4259-ABCE-22F76DC4A468}" srcOrd="6" destOrd="0" presId="urn:microsoft.com/office/officeart/2005/8/layout/hierarchy3"/>
    <dgm:cxn modelId="{84577268-D0CE-4F91-8B0F-33D187FCBE4A}" type="presParOf" srcId="{13AD2C2E-1E71-43B8-AEE3-C6A1E2C1128E}" destId="{57103C36-CCC1-4528-BB49-0CB42497C73E}" srcOrd="7" destOrd="0" presId="urn:microsoft.com/office/officeart/2005/8/layout/hierarchy3"/>
    <dgm:cxn modelId="{DBB45181-8927-4A7A-9583-DD453FE7D05C}" type="presParOf" srcId="{8B3266FF-87B1-452C-AF83-7ADE2E99FAB7}" destId="{F3E8C304-E74F-4F3F-85C7-0662FDAC360C}" srcOrd="1" destOrd="0" presId="urn:microsoft.com/office/officeart/2005/8/layout/hierarchy3"/>
    <dgm:cxn modelId="{94D885B6-A082-47CA-B10D-955DB62D2B84}" type="presParOf" srcId="{F3E8C304-E74F-4F3F-85C7-0662FDAC360C}" destId="{9BFFFC37-E69D-4D70-A448-66CA74CAC408}" srcOrd="0" destOrd="0" presId="urn:microsoft.com/office/officeart/2005/8/layout/hierarchy3"/>
    <dgm:cxn modelId="{CD26C263-E449-4724-963F-36179BCC1F95}" type="presParOf" srcId="{9BFFFC37-E69D-4D70-A448-66CA74CAC408}" destId="{BD8BCAF4-B816-40F3-8488-2F206B3C4E96}" srcOrd="0" destOrd="0" presId="urn:microsoft.com/office/officeart/2005/8/layout/hierarchy3"/>
    <dgm:cxn modelId="{05234DD0-7F78-4CD5-8723-B8A4F40987C6}" type="presParOf" srcId="{9BFFFC37-E69D-4D70-A448-66CA74CAC408}" destId="{D4D1EAF2-B6E9-4068-B15B-8120BEE4B818}" srcOrd="1" destOrd="0" presId="urn:microsoft.com/office/officeart/2005/8/layout/hierarchy3"/>
    <dgm:cxn modelId="{37AE36DA-E300-4BEC-A675-9C9847EF581A}" type="presParOf" srcId="{F3E8C304-E74F-4F3F-85C7-0662FDAC360C}" destId="{3E2B143E-D2DD-406A-A2F3-76D8CC13F615}" srcOrd="1" destOrd="0" presId="urn:microsoft.com/office/officeart/2005/8/layout/hierarchy3"/>
    <dgm:cxn modelId="{E1838017-2925-4E7A-B26D-8BDA33CAC599}" type="presParOf" srcId="{3E2B143E-D2DD-406A-A2F3-76D8CC13F615}" destId="{DCEC7EC4-1D4B-41AE-AE16-A84E6365CB4E}" srcOrd="0" destOrd="0" presId="urn:microsoft.com/office/officeart/2005/8/layout/hierarchy3"/>
    <dgm:cxn modelId="{E9398BFF-2EE1-434E-84FC-1C7A7326604C}" type="presParOf" srcId="{3E2B143E-D2DD-406A-A2F3-76D8CC13F615}" destId="{371EB6BB-B28F-41D1-9DE8-EF8FA43F8CE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25DA6D-5B75-4946-9DBD-3190C4DF12C6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72828DC-98B6-43CD-918C-701716440AEA}">
      <dgm:prSet phldrT="[Texto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400" b="1" dirty="0" smtClean="0"/>
            <a:t>SCGG</a:t>
          </a:r>
          <a:endParaRPr lang="es-ES" sz="2400" b="1" dirty="0"/>
        </a:p>
      </dgm:t>
    </dgm:pt>
    <dgm:pt modelId="{7E6D14A8-0268-462D-8CC5-895C950395BA}" type="parTrans" cxnId="{0E10C01D-3F8F-427A-B8B9-9A17DE695BD0}">
      <dgm:prSet/>
      <dgm:spPr/>
      <dgm:t>
        <a:bodyPr/>
        <a:lstStyle/>
        <a:p>
          <a:endParaRPr lang="es-ES"/>
        </a:p>
      </dgm:t>
    </dgm:pt>
    <dgm:pt modelId="{49B6410F-FBCE-4AF2-9395-CA5778DB26EB}" type="sibTrans" cxnId="{0E10C01D-3F8F-427A-B8B9-9A17DE695BD0}">
      <dgm:prSet/>
      <dgm:spPr/>
      <dgm:t>
        <a:bodyPr/>
        <a:lstStyle/>
        <a:p>
          <a:endParaRPr lang="es-ES"/>
        </a:p>
      </dgm:t>
    </dgm:pt>
    <dgm:pt modelId="{BECD8931-94AB-479A-A264-3BAA8A47F06E}">
      <dgm:prSet phldrT="[Texto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400" b="1" dirty="0" smtClean="0"/>
            <a:t>UTSAN</a:t>
          </a:r>
          <a:endParaRPr lang="es-ES" sz="2400" b="1" dirty="0"/>
        </a:p>
      </dgm:t>
    </dgm:pt>
    <dgm:pt modelId="{AD7F3126-6995-4C5C-916F-3FCB0E4329B0}" type="parTrans" cxnId="{EB8D2C6E-5665-408E-BF49-898748FF3336}">
      <dgm:prSet/>
      <dgm:spPr/>
      <dgm:t>
        <a:bodyPr/>
        <a:lstStyle/>
        <a:p>
          <a:endParaRPr lang="es-ES"/>
        </a:p>
      </dgm:t>
    </dgm:pt>
    <dgm:pt modelId="{4C7C3A01-ADA4-4B4A-A5A1-59611BD1302E}" type="sibTrans" cxnId="{EB8D2C6E-5665-408E-BF49-898748FF3336}">
      <dgm:prSet/>
      <dgm:spPr/>
      <dgm:t>
        <a:bodyPr/>
        <a:lstStyle/>
        <a:p>
          <a:endParaRPr lang="es-ES"/>
        </a:p>
      </dgm:t>
    </dgm:pt>
    <dgm:pt modelId="{A9B26B76-7316-4695-9F11-F022C314F240}">
      <dgm:prSet phldrT="[Texto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400" b="1" dirty="0" smtClean="0"/>
            <a:t>INVEST</a:t>
          </a:r>
          <a:endParaRPr lang="es-ES" sz="2400" b="1" dirty="0"/>
        </a:p>
      </dgm:t>
    </dgm:pt>
    <dgm:pt modelId="{7FA4B3A7-08CC-4B94-ABBF-1C48F167CEE1}" type="parTrans" cxnId="{D7C68B43-9876-4939-A0A9-CA23611601B1}">
      <dgm:prSet/>
      <dgm:spPr/>
      <dgm:t>
        <a:bodyPr/>
        <a:lstStyle/>
        <a:p>
          <a:endParaRPr lang="es-ES"/>
        </a:p>
      </dgm:t>
    </dgm:pt>
    <dgm:pt modelId="{D8176EE3-4306-4F81-B014-7CB6D29E94BA}" type="sibTrans" cxnId="{D7C68B43-9876-4939-A0A9-CA23611601B1}">
      <dgm:prSet/>
      <dgm:spPr/>
      <dgm:t>
        <a:bodyPr/>
        <a:lstStyle/>
        <a:p>
          <a:endParaRPr lang="es-ES"/>
        </a:p>
      </dgm:t>
    </dgm:pt>
    <dgm:pt modelId="{00EA4F86-837D-4ADA-B42F-BEAB8AEAC154}" type="pres">
      <dgm:prSet presAssocID="{2A25DA6D-5B75-4946-9DBD-3190C4DF12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2EAB891-62E2-4AFB-889E-F1C15D4D3C84}" type="pres">
      <dgm:prSet presAssocID="{372828DC-98B6-43CD-918C-701716440AEA}" presName="hierRoot1" presStyleCnt="0">
        <dgm:presLayoutVars>
          <dgm:hierBranch val="init"/>
        </dgm:presLayoutVars>
      </dgm:prSet>
      <dgm:spPr/>
    </dgm:pt>
    <dgm:pt modelId="{39AE39D4-8412-4893-A681-907D3252E545}" type="pres">
      <dgm:prSet presAssocID="{372828DC-98B6-43CD-918C-701716440AEA}" presName="rootComposite1" presStyleCnt="0"/>
      <dgm:spPr/>
    </dgm:pt>
    <dgm:pt modelId="{EE87478D-5751-4702-86C1-3D0145D6EDA0}" type="pres">
      <dgm:prSet presAssocID="{372828DC-98B6-43CD-918C-701716440AEA}" presName="rootText1" presStyleLbl="node0" presStyleIdx="0" presStyleCnt="1" custScaleX="110000" custScaleY="683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BDD4AF-E124-4FE2-989B-6437D8185DD6}" type="pres">
      <dgm:prSet presAssocID="{372828DC-98B6-43CD-918C-701716440AE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DC02A0B-0D66-4B3D-87D6-A439379527CD}" type="pres">
      <dgm:prSet presAssocID="{372828DC-98B6-43CD-918C-701716440AEA}" presName="hierChild2" presStyleCnt="0"/>
      <dgm:spPr/>
    </dgm:pt>
    <dgm:pt modelId="{FF263F46-5D5E-46CD-83BB-9B3F32A59085}" type="pres">
      <dgm:prSet presAssocID="{AD7F3126-6995-4C5C-916F-3FCB0E4329B0}" presName="Name64" presStyleLbl="parChTrans1D2" presStyleIdx="0" presStyleCnt="2"/>
      <dgm:spPr/>
      <dgm:t>
        <a:bodyPr/>
        <a:lstStyle/>
        <a:p>
          <a:endParaRPr lang="es-ES"/>
        </a:p>
      </dgm:t>
    </dgm:pt>
    <dgm:pt modelId="{0C1DA835-EB2A-4AEE-941C-ABFFDCFCCCE8}" type="pres">
      <dgm:prSet presAssocID="{BECD8931-94AB-479A-A264-3BAA8A47F06E}" presName="hierRoot2" presStyleCnt="0">
        <dgm:presLayoutVars>
          <dgm:hierBranch val="init"/>
        </dgm:presLayoutVars>
      </dgm:prSet>
      <dgm:spPr/>
    </dgm:pt>
    <dgm:pt modelId="{84BB854D-3D28-4669-BD3D-49A1249A77BB}" type="pres">
      <dgm:prSet presAssocID="{BECD8931-94AB-479A-A264-3BAA8A47F06E}" presName="rootComposite" presStyleCnt="0"/>
      <dgm:spPr/>
    </dgm:pt>
    <dgm:pt modelId="{8BFE7A08-D84D-40F8-BBEA-B8CB9F723B8A}" type="pres">
      <dgm:prSet presAssocID="{BECD8931-94AB-479A-A264-3BAA8A47F06E}" presName="rootText" presStyleLbl="node2" presStyleIdx="0" presStyleCnt="2" custScaleX="110000" custScaleY="683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C73946-9005-4793-B60C-3AD5BB775807}" type="pres">
      <dgm:prSet presAssocID="{BECD8931-94AB-479A-A264-3BAA8A47F06E}" presName="rootConnector" presStyleLbl="node2" presStyleIdx="0" presStyleCnt="2"/>
      <dgm:spPr/>
      <dgm:t>
        <a:bodyPr/>
        <a:lstStyle/>
        <a:p>
          <a:endParaRPr lang="es-ES"/>
        </a:p>
      </dgm:t>
    </dgm:pt>
    <dgm:pt modelId="{E6892ED5-94B8-4879-8B91-48C602D90328}" type="pres">
      <dgm:prSet presAssocID="{BECD8931-94AB-479A-A264-3BAA8A47F06E}" presName="hierChild4" presStyleCnt="0"/>
      <dgm:spPr/>
    </dgm:pt>
    <dgm:pt modelId="{A339617B-3C83-4F82-9112-6EF8BA9B1147}" type="pres">
      <dgm:prSet presAssocID="{BECD8931-94AB-479A-A264-3BAA8A47F06E}" presName="hierChild5" presStyleCnt="0"/>
      <dgm:spPr/>
    </dgm:pt>
    <dgm:pt modelId="{CEA51DEC-9413-4D81-AF53-26EC6E8A11E4}" type="pres">
      <dgm:prSet presAssocID="{7FA4B3A7-08CC-4B94-ABBF-1C48F167CEE1}" presName="Name64" presStyleLbl="parChTrans1D2" presStyleIdx="1" presStyleCnt="2"/>
      <dgm:spPr/>
      <dgm:t>
        <a:bodyPr/>
        <a:lstStyle/>
        <a:p>
          <a:endParaRPr lang="es-ES"/>
        </a:p>
      </dgm:t>
    </dgm:pt>
    <dgm:pt modelId="{147C3F98-AE69-41A5-A2F9-A05641AF445A}" type="pres">
      <dgm:prSet presAssocID="{A9B26B76-7316-4695-9F11-F022C314F240}" presName="hierRoot2" presStyleCnt="0">
        <dgm:presLayoutVars>
          <dgm:hierBranch val="init"/>
        </dgm:presLayoutVars>
      </dgm:prSet>
      <dgm:spPr/>
    </dgm:pt>
    <dgm:pt modelId="{85C33703-21D5-406F-B41A-B7BD1B609354}" type="pres">
      <dgm:prSet presAssocID="{A9B26B76-7316-4695-9F11-F022C314F240}" presName="rootComposite" presStyleCnt="0"/>
      <dgm:spPr/>
    </dgm:pt>
    <dgm:pt modelId="{DC7E31F2-660A-49FE-9077-B614E80C0745}" type="pres">
      <dgm:prSet presAssocID="{A9B26B76-7316-4695-9F11-F022C314F240}" presName="rootText" presStyleLbl="node2" presStyleIdx="1" presStyleCnt="2" custScaleX="110000" custScaleY="683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81421B-0243-4DA4-8B38-3C17D7B18562}" type="pres">
      <dgm:prSet presAssocID="{A9B26B76-7316-4695-9F11-F022C314F240}" presName="rootConnector" presStyleLbl="node2" presStyleIdx="1" presStyleCnt="2"/>
      <dgm:spPr/>
      <dgm:t>
        <a:bodyPr/>
        <a:lstStyle/>
        <a:p>
          <a:endParaRPr lang="es-ES"/>
        </a:p>
      </dgm:t>
    </dgm:pt>
    <dgm:pt modelId="{62455BC0-CAD9-4937-B7C6-46DE9B9FB1B5}" type="pres">
      <dgm:prSet presAssocID="{A9B26B76-7316-4695-9F11-F022C314F240}" presName="hierChild4" presStyleCnt="0"/>
      <dgm:spPr/>
    </dgm:pt>
    <dgm:pt modelId="{C3908EFA-F504-4302-941B-8FAF7A506835}" type="pres">
      <dgm:prSet presAssocID="{A9B26B76-7316-4695-9F11-F022C314F240}" presName="hierChild5" presStyleCnt="0"/>
      <dgm:spPr/>
    </dgm:pt>
    <dgm:pt modelId="{E9A46CCA-E7FA-4517-9186-D225EC1D0E1E}" type="pres">
      <dgm:prSet presAssocID="{372828DC-98B6-43CD-918C-701716440AEA}" presName="hierChild3" presStyleCnt="0"/>
      <dgm:spPr/>
    </dgm:pt>
  </dgm:ptLst>
  <dgm:cxnLst>
    <dgm:cxn modelId="{D7C68B43-9876-4939-A0A9-CA23611601B1}" srcId="{372828DC-98B6-43CD-918C-701716440AEA}" destId="{A9B26B76-7316-4695-9F11-F022C314F240}" srcOrd="1" destOrd="0" parTransId="{7FA4B3A7-08CC-4B94-ABBF-1C48F167CEE1}" sibTransId="{D8176EE3-4306-4F81-B014-7CB6D29E94BA}"/>
    <dgm:cxn modelId="{40F4163F-A748-42B1-A546-4D798605C06E}" type="presOf" srcId="{BECD8931-94AB-479A-A264-3BAA8A47F06E}" destId="{8BFE7A08-D84D-40F8-BBEA-B8CB9F723B8A}" srcOrd="0" destOrd="0" presId="urn:microsoft.com/office/officeart/2009/3/layout/HorizontalOrganizationChart"/>
    <dgm:cxn modelId="{598DF47B-D46D-4A76-8D2E-BF959FD4270B}" type="presOf" srcId="{A9B26B76-7316-4695-9F11-F022C314F240}" destId="{DC7E31F2-660A-49FE-9077-B614E80C0745}" srcOrd="0" destOrd="0" presId="urn:microsoft.com/office/officeart/2009/3/layout/HorizontalOrganizationChart"/>
    <dgm:cxn modelId="{1BB2D630-D361-4AEE-AA7A-FBEFE4C9240F}" type="presOf" srcId="{AD7F3126-6995-4C5C-916F-3FCB0E4329B0}" destId="{FF263F46-5D5E-46CD-83BB-9B3F32A59085}" srcOrd="0" destOrd="0" presId="urn:microsoft.com/office/officeart/2009/3/layout/HorizontalOrganizationChart"/>
    <dgm:cxn modelId="{286251C2-4F1D-4313-B1AA-03D33ABEF3F7}" type="presOf" srcId="{7FA4B3A7-08CC-4B94-ABBF-1C48F167CEE1}" destId="{CEA51DEC-9413-4D81-AF53-26EC6E8A11E4}" srcOrd="0" destOrd="0" presId="urn:microsoft.com/office/officeart/2009/3/layout/HorizontalOrganizationChart"/>
    <dgm:cxn modelId="{EB8D2C6E-5665-408E-BF49-898748FF3336}" srcId="{372828DC-98B6-43CD-918C-701716440AEA}" destId="{BECD8931-94AB-479A-A264-3BAA8A47F06E}" srcOrd="0" destOrd="0" parTransId="{AD7F3126-6995-4C5C-916F-3FCB0E4329B0}" sibTransId="{4C7C3A01-ADA4-4B4A-A5A1-59611BD1302E}"/>
    <dgm:cxn modelId="{67A51605-BE66-49E3-8FD2-44D0C4AC6CE2}" type="presOf" srcId="{A9B26B76-7316-4695-9F11-F022C314F240}" destId="{C481421B-0243-4DA4-8B38-3C17D7B18562}" srcOrd="1" destOrd="0" presId="urn:microsoft.com/office/officeart/2009/3/layout/HorizontalOrganizationChart"/>
    <dgm:cxn modelId="{0E10C01D-3F8F-427A-B8B9-9A17DE695BD0}" srcId="{2A25DA6D-5B75-4946-9DBD-3190C4DF12C6}" destId="{372828DC-98B6-43CD-918C-701716440AEA}" srcOrd="0" destOrd="0" parTransId="{7E6D14A8-0268-462D-8CC5-895C950395BA}" sibTransId="{49B6410F-FBCE-4AF2-9395-CA5778DB26EB}"/>
    <dgm:cxn modelId="{01D2C258-2C36-4A48-9B6C-7F1766ABD012}" type="presOf" srcId="{372828DC-98B6-43CD-918C-701716440AEA}" destId="{07BDD4AF-E124-4FE2-989B-6437D8185DD6}" srcOrd="1" destOrd="0" presId="urn:microsoft.com/office/officeart/2009/3/layout/HorizontalOrganizationChart"/>
    <dgm:cxn modelId="{54644B42-060B-4B43-B000-E6DD454A20C0}" type="presOf" srcId="{BECD8931-94AB-479A-A264-3BAA8A47F06E}" destId="{47C73946-9005-4793-B60C-3AD5BB775807}" srcOrd="1" destOrd="0" presId="urn:microsoft.com/office/officeart/2009/3/layout/HorizontalOrganizationChart"/>
    <dgm:cxn modelId="{3AB0FAAA-D294-4FDF-8C08-C17A33176CAD}" type="presOf" srcId="{372828DC-98B6-43CD-918C-701716440AEA}" destId="{EE87478D-5751-4702-86C1-3D0145D6EDA0}" srcOrd="0" destOrd="0" presId="urn:microsoft.com/office/officeart/2009/3/layout/HorizontalOrganizationChart"/>
    <dgm:cxn modelId="{205E91D8-E6D0-406D-9104-68ABFE86CE1D}" type="presOf" srcId="{2A25DA6D-5B75-4946-9DBD-3190C4DF12C6}" destId="{00EA4F86-837D-4ADA-B42F-BEAB8AEAC154}" srcOrd="0" destOrd="0" presId="urn:microsoft.com/office/officeart/2009/3/layout/HorizontalOrganizationChart"/>
    <dgm:cxn modelId="{C9F0D92C-DAA9-4D24-BE05-4CE0E684A3F9}" type="presParOf" srcId="{00EA4F86-837D-4ADA-B42F-BEAB8AEAC154}" destId="{22EAB891-62E2-4AFB-889E-F1C15D4D3C84}" srcOrd="0" destOrd="0" presId="urn:microsoft.com/office/officeart/2009/3/layout/HorizontalOrganizationChart"/>
    <dgm:cxn modelId="{FA1CA712-2EBE-4014-965E-EEAA925453F0}" type="presParOf" srcId="{22EAB891-62E2-4AFB-889E-F1C15D4D3C84}" destId="{39AE39D4-8412-4893-A681-907D3252E545}" srcOrd="0" destOrd="0" presId="urn:microsoft.com/office/officeart/2009/3/layout/HorizontalOrganizationChart"/>
    <dgm:cxn modelId="{45E7E21A-B12A-4887-A963-A193BED03FFC}" type="presParOf" srcId="{39AE39D4-8412-4893-A681-907D3252E545}" destId="{EE87478D-5751-4702-86C1-3D0145D6EDA0}" srcOrd="0" destOrd="0" presId="urn:microsoft.com/office/officeart/2009/3/layout/HorizontalOrganizationChart"/>
    <dgm:cxn modelId="{37DC2295-D4D2-43B5-BE43-A71D5867ED4A}" type="presParOf" srcId="{39AE39D4-8412-4893-A681-907D3252E545}" destId="{07BDD4AF-E124-4FE2-989B-6437D8185DD6}" srcOrd="1" destOrd="0" presId="urn:microsoft.com/office/officeart/2009/3/layout/HorizontalOrganizationChart"/>
    <dgm:cxn modelId="{7BFF2C12-2ABC-420C-A80F-74969FF853B8}" type="presParOf" srcId="{22EAB891-62E2-4AFB-889E-F1C15D4D3C84}" destId="{1DC02A0B-0D66-4B3D-87D6-A439379527CD}" srcOrd="1" destOrd="0" presId="urn:microsoft.com/office/officeart/2009/3/layout/HorizontalOrganizationChart"/>
    <dgm:cxn modelId="{24CC1F2F-2E0F-4144-9307-CA4142A3C3FD}" type="presParOf" srcId="{1DC02A0B-0D66-4B3D-87D6-A439379527CD}" destId="{FF263F46-5D5E-46CD-83BB-9B3F32A59085}" srcOrd="0" destOrd="0" presId="urn:microsoft.com/office/officeart/2009/3/layout/HorizontalOrganizationChart"/>
    <dgm:cxn modelId="{940B589A-B530-4037-92B7-D0DA99DF8104}" type="presParOf" srcId="{1DC02A0B-0D66-4B3D-87D6-A439379527CD}" destId="{0C1DA835-EB2A-4AEE-941C-ABFFDCFCCCE8}" srcOrd="1" destOrd="0" presId="urn:microsoft.com/office/officeart/2009/3/layout/HorizontalOrganizationChart"/>
    <dgm:cxn modelId="{71373016-9C3D-4EA0-8D8E-5A4172B95655}" type="presParOf" srcId="{0C1DA835-EB2A-4AEE-941C-ABFFDCFCCCE8}" destId="{84BB854D-3D28-4669-BD3D-49A1249A77BB}" srcOrd="0" destOrd="0" presId="urn:microsoft.com/office/officeart/2009/3/layout/HorizontalOrganizationChart"/>
    <dgm:cxn modelId="{9BA26A36-228A-4533-9B8D-CE807F7B372B}" type="presParOf" srcId="{84BB854D-3D28-4669-BD3D-49A1249A77BB}" destId="{8BFE7A08-D84D-40F8-BBEA-B8CB9F723B8A}" srcOrd="0" destOrd="0" presId="urn:microsoft.com/office/officeart/2009/3/layout/HorizontalOrganizationChart"/>
    <dgm:cxn modelId="{EFC67553-0247-4262-8D0B-D1D1CA3C2049}" type="presParOf" srcId="{84BB854D-3D28-4669-BD3D-49A1249A77BB}" destId="{47C73946-9005-4793-B60C-3AD5BB775807}" srcOrd="1" destOrd="0" presId="urn:microsoft.com/office/officeart/2009/3/layout/HorizontalOrganizationChart"/>
    <dgm:cxn modelId="{36FAEED2-757E-4FA5-8395-1B18BFFC5AB1}" type="presParOf" srcId="{0C1DA835-EB2A-4AEE-941C-ABFFDCFCCCE8}" destId="{E6892ED5-94B8-4879-8B91-48C602D90328}" srcOrd="1" destOrd="0" presId="urn:microsoft.com/office/officeart/2009/3/layout/HorizontalOrganizationChart"/>
    <dgm:cxn modelId="{71FD66A9-5D12-4F35-B2AF-3CC7B717D1A2}" type="presParOf" srcId="{0C1DA835-EB2A-4AEE-941C-ABFFDCFCCCE8}" destId="{A339617B-3C83-4F82-9112-6EF8BA9B1147}" srcOrd="2" destOrd="0" presId="urn:microsoft.com/office/officeart/2009/3/layout/HorizontalOrganizationChart"/>
    <dgm:cxn modelId="{D034A26B-24FC-4603-8CAD-A54067EE4A6D}" type="presParOf" srcId="{1DC02A0B-0D66-4B3D-87D6-A439379527CD}" destId="{CEA51DEC-9413-4D81-AF53-26EC6E8A11E4}" srcOrd="2" destOrd="0" presId="urn:microsoft.com/office/officeart/2009/3/layout/HorizontalOrganizationChart"/>
    <dgm:cxn modelId="{2EB75B0D-0C98-44A4-AE93-D9E0757EC592}" type="presParOf" srcId="{1DC02A0B-0D66-4B3D-87D6-A439379527CD}" destId="{147C3F98-AE69-41A5-A2F9-A05641AF445A}" srcOrd="3" destOrd="0" presId="urn:microsoft.com/office/officeart/2009/3/layout/HorizontalOrganizationChart"/>
    <dgm:cxn modelId="{E5D0800F-85E9-4836-AFA9-CFACD875DDCF}" type="presParOf" srcId="{147C3F98-AE69-41A5-A2F9-A05641AF445A}" destId="{85C33703-21D5-406F-B41A-B7BD1B609354}" srcOrd="0" destOrd="0" presId="urn:microsoft.com/office/officeart/2009/3/layout/HorizontalOrganizationChart"/>
    <dgm:cxn modelId="{02B1FC49-5905-4C57-85E4-D57647D94183}" type="presParOf" srcId="{85C33703-21D5-406F-B41A-B7BD1B609354}" destId="{DC7E31F2-660A-49FE-9077-B614E80C0745}" srcOrd="0" destOrd="0" presId="urn:microsoft.com/office/officeart/2009/3/layout/HorizontalOrganizationChart"/>
    <dgm:cxn modelId="{6FE37487-3119-4B88-BA18-93393CAAAA5F}" type="presParOf" srcId="{85C33703-21D5-406F-B41A-B7BD1B609354}" destId="{C481421B-0243-4DA4-8B38-3C17D7B18562}" srcOrd="1" destOrd="0" presId="urn:microsoft.com/office/officeart/2009/3/layout/HorizontalOrganizationChart"/>
    <dgm:cxn modelId="{5AE63AC0-F369-4D6C-827A-EA2DF5ED7D5B}" type="presParOf" srcId="{147C3F98-AE69-41A5-A2F9-A05641AF445A}" destId="{62455BC0-CAD9-4937-B7C6-46DE9B9FB1B5}" srcOrd="1" destOrd="0" presId="urn:microsoft.com/office/officeart/2009/3/layout/HorizontalOrganizationChart"/>
    <dgm:cxn modelId="{25D6F298-3F5D-4575-B679-B95AA7595D26}" type="presParOf" srcId="{147C3F98-AE69-41A5-A2F9-A05641AF445A}" destId="{C3908EFA-F504-4302-941B-8FAF7A506835}" srcOrd="2" destOrd="0" presId="urn:microsoft.com/office/officeart/2009/3/layout/HorizontalOrganizationChart"/>
    <dgm:cxn modelId="{56D26847-BE3D-4A63-9E8D-5DE9B1B5B4CF}" type="presParOf" srcId="{22EAB891-62E2-4AFB-889E-F1C15D4D3C84}" destId="{E9A46CCA-E7FA-4517-9186-D225EC1D0E1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AB71B6-020F-4E18-8BA3-65EE5F070475}" type="doc">
      <dgm:prSet loTypeId="urn:microsoft.com/office/officeart/2005/8/layout/hProcess9" loCatId="process" qsTypeId="urn:microsoft.com/office/officeart/2005/8/quickstyle/3d3" qsCatId="3D" csTypeId="urn:microsoft.com/office/officeart/2005/8/colors/colorful3" csCatId="colorful" phldr="1"/>
      <dgm:spPr/>
    </dgm:pt>
    <dgm:pt modelId="{2AE998F6-9EB5-45EF-8D69-926EE19B4DDF}">
      <dgm:prSet phldrT="[Texto]" custT="1"/>
      <dgm:spPr/>
      <dgm:t>
        <a:bodyPr/>
        <a:lstStyle/>
        <a:p>
          <a:r>
            <a:rPr lang="es-ES" sz="1600" b="1" dirty="0" smtClean="0"/>
            <a:t>40 Millones US$</a:t>
          </a:r>
        </a:p>
        <a:p>
          <a:r>
            <a:rPr lang="es-ES" sz="1600" b="1" dirty="0" smtClean="0"/>
            <a:t>(Aporte Gobierno)</a:t>
          </a:r>
          <a:endParaRPr lang="es-ES" sz="1600" b="1" dirty="0"/>
        </a:p>
      </dgm:t>
    </dgm:pt>
    <dgm:pt modelId="{084DD7C3-3391-471F-9F1B-D751B8B5B0E5}" type="parTrans" cxnId="{B46BEBF4-2784-4FE1-8CE7-4D17F386A9B4}">
      <dgm:prSet/>
      <dgm:spPr/>
      <dgm:t>
        <a:bodyPr/>
        <a:lstStyle/>
        <a:p>
          <a:endParaRPr lang="es-ES" sz="1600" b="1"/>
        </a:p>
      </dgm:t>
    </dgm:pt>
    <dgm:pt modelId="{B633209E-5885-4631-AA0A-6DF3B16B18E6}" type="sibTrans" cxnId="{B46BEBF4-2784-4FE1-8CE7-4D17F386A9B4}">
      <dgm:prSet/>
      <dgm:spPr/>
      <dgm:t>
        <a:bodyPr/>
        <a:lstStyle/>
        <a:p>
          <a:endParaRPr lang="es-ES" sz="1600" b="1"/>
        </a:p>
      </dgm:t>
    </dgm:pt>
    <dgm:pt modelId="{877499A0-CC03-4AE9-A0E2-51F28F9A0A73}">
      <dgm:prSet phldrT="[Texto]" custT="1"/>
      <dgm:spPr/>
      <dgm:t>
        <a:bodyPr/>
        <a:lstStyle/>
        <a:p>
          <a:r>
            <a:rPr lang="es-ES" sz="1600" b="1" dirty="0" smtClean="0"/>
            <a:t>20 Millones US$</a:t>
          </a:r>
        </a:p>
        <a:p>
          <a:r>
            <a:rPr lang="es-ES" sz="1600" b="1" dirty="0" smtClean="0"/>
            <a:t>(Aporte Gobierno)</a:t>
          </a:r>
          <a:endParaRPr lang="es-ES" sz="1600" b="1" dirty="0"/>
        </a:p>
      </dgm:t>
    </dgm:pt>
    <dgm:pt modelId="{3D7DF3B4-A29C-4F5D-8064-A87335D84A06}" type="parTrans" cxnId="{1FF824AA-4173-49CB-8AD5-0060F2ED89D0}">
      <dgm:prSet/>
      <dgm:spPr/>
      <dgm:t>
        <a:bodyPr/>
        <a:lstStyle/>
        <a:p>
          <a:endParaRPr lang="es-ES" sz="1600" b="1"/>
        </a:p>
      </dgm:t>
    </dgm:pt>
    <dgm:pt modelId="{07244D9D-1676-4C61-9187-BF35E30E5266}" type="sibTrans" cxnId="{1FF824AA-4173-49CB-8AD5-0060F2ED89D0}">
      <dgm:prSet/>
      <dgm:spPr/>
      <dgm:t>
        <a:bodyPr/>
        <a:lstStyle/>
        <a:p>
          <a:endParaRPr lang="es-ES" sz="1600" b="1"/>
        </a:p>
      </dgm:t>
    </dgm:pt>
    <dgm:pt modelId="{B4F33E0F-4BD3-4B1E-A79D-1C75EFF158C4}">
      <dgm:prSet phldrT="[Texto]" custT="1"/>
      <dgm:spPr/>
      <dgm:t>
        <a:bodyPr/>
        <a:lstStyle/>
        <a:p>
          <a:r>
            <a:rPr lang="es-ES" sz="1600" b="1" dirty="0" smtClean="0"/>
            <a:t>60 Millones US$ (Total inversión Gobierno)</a:t>
          </a:r>
          <a:endParaRPr lang="es-ES" sz="1600" b="1" dirty="0"/>
        </a:p>
      </dgm:t>
    </dgm:pt>
    <dgm:pt modelId="{DCEB696C-A150-4C0D-82A8-D3F2BFF891B5}" type="parTrans" cxnId="{89E6887D-B748-46EA-9539-4C458E12AE76}">
      <dgm:prSet/>
      <dgm:spPr/>
      <dgm:t>
        <a:bodyPr/>
        <a:lstStyle/>
        <a:p>
          <a:endParaRPr lang="es-ES" sz="1600" b="1"/>
        </a:p>
      </dgm:t>
    </dgm:pt>
    <dgm:pt modelId="{4087F1D3-0EB3-4254-BE45-0BD5D8F7812C}" type="sibTrans" cxnId="{89E6887D-B748-46EA-9539-4C458E12AE76}">
      <dgm:prSet/>
      <dgm:spPr/>
      <dgm:t>
        <a:bodyPr/>
        <a:lstStyle/>
        <a:p>
          <a:endParaRPr lang="es-ES" sz="1600" b="1"/>
        </a:p>
      </dgm:t>
    </dgm:pt>
    <dgm:pt modelId="{BF54FFC8-3B15-409E-A8F0-DC68CE17E093}" type="pres">
      <dgm:prSet presAssocID="{15AB71B6-020F-4E18-8BA3-65EE5F070475}" presName="CompostProcess" presStyleCnt="0">
        <dgm:presLayoutVars>
          <dgm:dir/>
          <dgm:resizeHandles val="exact"/>
        </dgm:presLayoutVars>
      </dgm:prSet>
      <dgm:spPr/>
    </dgm:pt>
    <dgm:pt modelId="{36EA5DE7-C387-4A78-8AF3-D20C4D4A486B}" type="pres">
      <dgm:prSet presAssocID="{15AB71B6-020F-4E18-8BA3-65EE5F070475}" presName="arrow" presStyleLbl="bgShp" presStyleIdx="0" presStyleCnt="1"/>
      <dgm:spPr/>
    </dgm:pt>
    <dgm:pt modelId="{88059413-3B69-4C36-8695-310F2FB2AF89}" type="pres">
      <dgm:prSet presAssocID="{15AB71B6-020F-4E18-8BA3-65EE5F070475}" presName="linearProcess" presStyleCnt="0"/>
      <dgm:spPr/>
    </dgm:pt>
    <dgm:pt modelId="{B81B5A04-809C-4D12-B202-24C7F2BBCA1F}" type="pres">
      <dgm:prSet presAssocID="{2AE998F6-9EB5-45EF-8D69-926EE19B4D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81E89-13D7-4823-87E9-51A2268BFE6B}" type="pres">
      <dgm:prSet presAssocID="{B633209E-5885-4631-AA0A-6DF3B16B18E6}" presName="sibTrans" presStyleCnt="0"/>
      <dgm:spPr/>
    </dgm:pt>
    <dgm:pt modelId="{C3FAF6D4-8157-422F-83AA-BCEDC953EAE1}" type="pres">
      <dgm:prSet presAssocID="{877499A0-CC03-4AE9-A0E2-51F28F9A0A7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49AED-B12B-48DA-AEEE-8C0127BFC84C}" type="pres">
      <dgm:prSet presAssocID="{07244D9D-1676-4C61-9187-BF35E30E5266}" presName="sibTrans" presStyleCnt="0"/>
      <dgm:spPr/>
    </dgm:pt>
    <dgm:pt modelId="{F530CC17-946F-4D28-B7BB-3DDD5EA43151}" type="pres">
      <dgm:prSet presAssocID="{B4F33E0F-4BD3-4B1E-A79D-1C75EFF158C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53CCCE-DFA2-4C1D-9490-F45A65064E8A}" type="presOf" srcId="{B4F33E0F-4BD3-4B1E-A79D-1C75EFF158C4}" destId="{F530CC17-946F-4D28-B7BB-3DDD5EA43151}" srcOrd="0" destOrd="0" presId="urn:microsoft.com/office/officeart/2005/8/layout/hProcess9"/>
    <dgm:cxn modelId="{B46BEBF4-2784-4FE1-8CE7-4D17F386A9B4}" srcId="{15AB71B6-020F-4E18-8BA3-65EE5F070475}" destId="{2AE998F6-9EB5-45EF-8D69-926EE19B4DDF}" srcOrd="0" destOrd="0" parTransId="{084DD7C3-3391-471F-9F1B-D751B8B5B0E5}" sibTransId="{B633209E-5885-4631-AA0A-6DF3B16B18E6}"/>
    <dgm:cxn modelId="{1333E516-DA9B-4BDB-A72B-28D20F02435A}" type="presOf" srcId="{15AB71B6-020F-4E18-8BA3-65EE5F070475}" destId="{BF54FFC8-3B15-409E-A8F0-DC68CE17E093}" srcOrd="0" destOrd="0" presId="urn:microsoft.com/office/officeart/2005/8/layout/hProcess9"/>
    <dgm:cxn modelId="{D47C2AA4-AB26-4682-A00C-E9A2F8F58449}" type="presOf" srcId="{877499A0-CC03-4AE9-A0E2-51F28F9A0A73}" destId="{C3FAF6D4-8157-422F-83AA-BCEDC953EAE1}" srcOrd="0" destOrd="0" presId="urn:microsoft.com/office/officeart/2005/8/layout/hProcess9"/>
    <dgm:cxn modelId="{82A4BE42-D094-492C-B6EB-0C15BF828972}" type="presOf" srcId="{2AE998F6-9EB5-45EF-8D69-926EE19B4DDF}" destId="{B81B5A04-809C-4D12-B202-24C7F2BBCA1F}" srcOrd="0" destOrd="0" presId="urn:microsoft.com/office/officeart/2005/8/layout/hProcess9"/>
    <dgm:cxn modelId="{89E6887D-B748-46EA-9539-4C458E12AE76}" srcId="{15AB71B6-020F-4E18-8BA3-65EE5F070475}" destId="{B4F33E0F-4BD3-4B1E-A79D-1C75EFF158C4}" srcOrd="2" destOrd="0" parTransId="{DCEB696C-A150-4C0D-82A8-D3F2BFF891B5}" sibTransId="{4087F1D3-0EB3-4254-BE45-0BD5D8F7812C}"/>
    <dgm:cxn modelId="{1FF824AA-4173-49CB-8AD5-0060F2ED89D0}" srcId="{15AB71B6-020F-4E18-8BA3-65EE5F070475}" destId="{877499A0-CC03-4AE9-A0E2-51F28F9A0A73}" srcOrd="1" destOrd="0" parTransId="{3D7DF3B4-A29C-4F5D-8064-A87335D84A06}" sibTransId="{07244D9D-1676-4C61-9187-BF35E30E5266}"/>
    <dgm:cxn modelId="{9BC3AD2C-2D92-44DA-82E2-49FC8BEDF861}" type="presParOf" srcId="{BF54FFC8-3B15-409E-A8F0-DC68CE17E093}" destId="{36EA5DE7-C387-4A78-8AF3-D20C4D4A486B}" srcOrd="0" destOrd="0" presId="urn:microsoft.com/office/officeart/2005/8/layout/hProcess9"/>
    <dgm:cxn modelId="{9F6F3AA9-F29B-43F1-A89B-43C4CB777222}" type="presParOf" srcId="{BF54FFC8-3B15-409E-A8F0-DC68CE17E093}" destId="{88059413-3B69-4C36-8695-310F2FB2AF89}" srcOrd="1" destOrd="0" presId="urn:microsoft.com/office/officeart/2005/8/layout/hProcess9"/>
    <dgm:cxn modelId="{A8980371-40C7-4593-A18A-B1F89B77FD40}" type="presParOf" srcId="{88059413-3B69-4C36-8695-310F2FB2AF89}" destId="{B81B5A04-809C-4D12-B202-24C7F2BBCA1F}" srcOrd="0" destOrd="0" presId="urn:microsoft.com/office/officeart/2005/8/layout/hProcess9"/>
    <dgm:cxn modelId="{5B82E996-38D3-459C-A829-17819502F332}" type="presParOf" srcId="{88059413-3B69-4C36-8695-310F2FB2AF89}" destId="{CB681E89-13D7-4823-87E9-51A2268BFE6B}" srcOrd="1" destOrd="0" presId="urn:microsoft.com/office/officeart/2005/8/layout/hProcess9"/>
    <dgm:cxn modelId="{6AAC72AF-64F7-4E4A-AB2D-93DEA2BE8661}" type="presParOf" srcId="{88059413-3B69-4C36-8695-310F2FB2AF89}" destId="{C3FAF6D4-8157-422F-83AA-BCEDC953EAE1}" srcOrd="2" destOrd="0" presId="urn:microsoft.com/office/officeart/2005/8/layout/hProcess9"/>
    <dgm:cxn modelId="{4244F84E-566D-4560-B16F-702FAE78AA8A}" type="presParOf" srcId="{88059413-3B69-4C36-8695-310F2FB2AF89}" destId="{84649AED-B12B-48DA-AEEE-8C0127BFC84C}" srcOrd="3" destOrd="0" presId="urn:microsoft.com/office/officeart/2005/8/layout/hProcess9"/>
    <dgm:cxn modelId="{F9693237-D603-4D7A-BE9B-6BAA9AFF3654}" type="presParOf" srcId="{88059413-3B69-4C36-8695-310F2FB2AF89}" destId="{F530CC17-946F-4D28-B7BB-3DDD5EA4315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78AAAC-C078-4A6A-BEF9-6FD500ACB16C}" type="doc">
      <dgm:prSet loTypeId="urn:microsoft.com/office/officeart/2005/8/layout/venn1" loCatId="relationship" qsTypeId="urn:microsoft.com/office/officeart/2005/8/quickstyle/simple2" qsCatId="simple" csTypeId="urn:microsoft.com/office/officeart/2005/8/colors/colorful3" csCatId="colorful" phldr="1"/>
      <dgm:spPr/>
    </dgm:pt>
    <dgm:pt modelId="{533E8730-1D4F-48C6-BB22-8F43D353B789}">
      <dgm:prSet phldrT="[Texto]" custT="1"/>
      <dgm:spPr/>
      <dgm:t>
        <a:bodyPr/>
        <a:lstStyle/>
        <a:p>
          <a:r>
            <a:rPr lang="es-ES" sz="2000" b="1" dirty="0" smtClean="0"/>
            <a:t>GOBIERNO</a:t>
          </a:r>
        </a:p>
        <a:p>
          <a:r>
            <a:rPr lang="es-ES" sz="1800" dirty="0" smtClean="0"/>
            <a:t>Sistematización, financiamiento y armonización</a:t>
          </a:r>
          <a:endParaRPr lang="es-ES" sz="1800" dirty="0"/>
        </a:p>
      </dgm:t>
    </dgm:pt>
    <dgm:pt modelId="{38B4EABA-B711-447F-85CB-4F224CDA853D}" type="parTrans" cxnId="{435AE48C-489A-434E-88BE-7D8A924C0B4C}">
      <dgm:prSet/>
      <dgm:spPr/>
      <dgm:t>
        <a:bodyPr/>
        <a:lstStyle/>
        <a:p>
          <a:endParaRPr lang="es-ES" sz="1800"/>
        </a:p>
      </dgm:t>
    </dgm:pt>
    <dgm:pt modelId="{8C4A9A9D-F511-489D-83FE-56201156CA83}" type="sibTrans" cxnId="{435AE48C-489A-434E-88BE-7D8A924C0B4C}">
      <dgm:prSet/>
      <dgm:spPr/>
      <dgm:t>
        <a:bodyPr/>
        <a:lstStyle/>
        <a:p>
          <a:endParaRPr lang="es-ES" sz="1800"/>
        </a:p>
      </dgm:t>
    </dgm:pt>
    <dgm:pt modelId="{2C4D74BF-5E9B-4A1F-89F8-C465CC731DE4}">
      <dgm:prSet phldrT="[Texto]" custT="1"/>
      <dgm:spPr/>
      <dgm:t>
        <a:bodyPr/>
        <a:lstStyle/>
        <a:p>
          <a:r>
            <a:rPr lang="es-ES" sz="2000" b="1" dirty="0" smtClean="0"/>
            <a:t>MUNICIPIOS</a:t>
          </a:r>
        </a:p>
        <a:p>
          <a:r>
            <a:rPr lang="es-ES" sz="1800" dirty="0" smtClean="0"/>
            <a:t>Participación, financiamiento y veeduría</a:t>
          </a:r>
          <a:endParaRPr lang="es-ES" sz="1800" dirty="0"/>
        </a:p>
      </dgm:t>
    </dgm:pt>
    <dgm:pt modelId="{5927F301-1F21-4F5F-B24F-916A2D8A05D3}" type="parTrans" cxnId="{6A2640FD-3DF0-4C95-BFCB-2ECE25F5FCCE}">
      <dgm:prSet/>
      <dgm:spPr/>
      <dgm:t>
        <a:bodyPr/>
        <a:lstStyle/>
        <a:p>
          <a:endParaRPr lang="es-ES" sz="1800"/>
        </a:p>
      </dgm:t>
    </dgm:pt>
    <dgm:pt modelId="{BCA64A5D-4D3B-48FE-9977-5ED2827D2A12}" type="sibTrans" cxnId="{6A2640FD-3DF0-4C95-BFCB-2ECE25F5FCCE}">
      <dgm:prSet/>
      <dgm:spPr/>
      <dgm:t>
        <a:bodyPr/>
        <a:lstStyle/>
        <a:p>
          <a:endParaRPr lang="es-ES" sz="1800"/>
        </a:p>
      </dgm:t>
    </dgm:pt>
    <dgm:pt modelId="{F9C4DF97-AB07-41FF-A7C1-3A37B990D3C4}">
      <dgm:prSet phldrT="[Texto]" custT="1"/>
      <dgm:spPr>
        <a:solidFill>
          <a:srgbClr val="D5C92F">
            <a:alpha val="49804"/>
          </a:srgbClr>
        </a:solidFill>
      </dgm:spPr>
      <dgm:t>
        <a:bodyPr/>
        <a:lstStyle/>
        <a:p>
          <a:r>
            <a:rPr lang="es-ES" sz="2000" b="1" dirty="0" smtClean="0"/>
            <a:t>PROYECTOS</a:t>
          </a:r>
        </a:p>
        <a:p>
          <a:r>
            <a:rPr lang="es-ES" sz="1800" dirty="0" smtClean="0"/>
            <a:t>Acompañamiento, financiamiento y apoyo técnico</a:t>
          </a:r>
        </a:p>
      </dgm:t>
    </dgm:pt>
    <dgm:pt modelId="{FFD652AF-964B-4DBF-8C83-2A36F733D9C8}" type="parTrans" cxnId="{790435C7-7BFF-43F1-A6DC-BAB705697860}">
      <dgm:prSet/>
      <dgm:spPr/>
      <dgm:t>
        <a:bodyPr/>
        <a:lstStyle/>
        <a:p>
          <a:endParaRPr lang="es-ES" sz="1800"/>
        </a:p>
      </dgm:t>
    </dgm:pt>
    <dgm:pt modelId="{7A2A695F-2E8D-4337-B5F9-27B2B8A67A91}" type="sibTrans" cxnId="{790435C7-7BFF-43F1-A6DC-BAB705697860}">
      <dgm:prSet/>
      <dgm:spPr/>
      <dgm:t>
        <a:bodyPr/>
        <a:lstStyle/>
        <a:p>
          <a:endParaRPr lang="es-ES" sz="1800"/>
        </a:p>
      </dgm:t>
    </dgm:pt>
    <dgm:pt modelId="{FCF8E662-597A-40D4-A1ED-87D3EB7E0203}" type="pres">
      <dgm:prSet presAssocID="{1A78AAAC-C078-4A6A-BEF9-6FD500ACB16C}" presName="compositeShape" presStyleCnt="0">
        <dgm:presLayoutVars>
          <dgm:chMax val="7"/>
          <dgm:dir/>
          <dgm:resizeHandles val="exact"/>
        </dgm:presLayoutVars>
      </dgm:prSet>
      <dgm:spPr/>
    </dgm:pt>
    <dgm:pt modelId="{9A0642B6-B284-4D85-A2D9-F47E621E195D}" type="pres">
      <dgm:prSet presAssocID="{533E8730-1D4F-48C6-BB22-8F43D353B789}" presName="circ1" presStyleLbl="vennNode1" presStyleIdx="0" presStyleCnt="3"/>
      <dgm:spPr/>
      <dgm:t>
        <a:bodyPr/>
        <a:lstStyle/>
        <a:p>
          <a:endParaRPr lang="es-ES"/>
        </a:p>
      </dgm:t>
    </dgm:pt>
    <dgm:pt modelId="{1FFD2C0D-7034-4F63-A4AC-2BBBF42D05D8}" type="pres">
      <dgm:prSet presAssocID="{533E8730-1D4F-48C6-BB22-8F43D353B7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9D35A7-311F-4B69-B865-688ABC8608F8}" type="pres">
      <dgm:prSet presAssocID="{2C4D74BF-5E9B-4A1F-89F8-C465CC731DE4}" presName="circ2" presStyleLbl="vennNode1" presStyleIdx="1" presStyleCnt="3"/>
      <dgm:spPr/>
      <dgm:t>
        <a:bodyPr/>
        <a:lstStyle/>
        <a:p>
          <a:endParaRPr lang="es-ES"/>
        </a:p>
      </dgm:t>
    </dgm:pt>
    <dgm:pt modelId="{8D42E323-F449-480C-85CC-CC94FA914D9F}" type="pres">
      <dgm:prSet presAssocID="{2C4D74BF-5E9B-4A1F-89F8-C465CC731D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2F6452-C394-4580-8FB9-FF374F2A6EA4}" type="pres">
      <dgm:prSet presAssocID="{F9C4DF97-AB07-41FF-A7C1-3A37B990D3C4}" presName="circ3" presStyleLbl="vennNode1" presStyleIdx="2" presStyleCnt="3"/>
      <dgm:spPr/>
      <dgm:t>
        <a:bodyPr/>
        <a:lstStyle/>
        <a:p>
          <a:endParaRPr lang="es-ES"/>
        </a:p>
      </dgm:t>
    </dgm:pt>
    <dgm:pt modelId="{71A770FB-08E4-4290-BCC5-62971F74D141}" type="pres">
      <dgm:prSet presAssocID="{F9C4DF97-AB07-41FF-A7C1-3A37B990D3C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FD2A4C-9A95-40BA-8CD9-B3C7096D8140}" type="presOf" srcId="{F9C4DF97-AB07-41FF-A7C1-3A37B990D3C4}" destId="{71A770FB-08E4-4290-BCC5-62971F74D141}" srcOrd="1" destOrd="0" presId="urn:microsoft.com/office/officeart/2005/8/layout/venn1"/>
    <dgm:cxn modelId="{17FB3DBE-5B74-4570-85B3-CA2E3E5B0634}" type="presOf" srcId="{F9C4DF97-AB07-41FF-A7C1-3A37B990D3C4}" destId="{CB2F6452-C394-4580-8FB9-FF374F2A6EA4}" srcOrd="0" destOrd="0" presId="urn:microsoft.com/office/officeart/2005/8/layout/venn1"/>
    <dgm:cxn modelId="{435AE48C-489A-434E-88BE-7D8A924C0B4C}" srcId="{1A78AAAC-C078-4A6A-BEF9-6FD500ACB16C}" destId="{533E8730-1D4F-48C6-BB22-8F43D353B789}" srcOrd="0" destOrd="0" parTransId="{38B4EABA-B711-447F-85CB-4F224CDA853D}" sibTransId="{8C4A9A9D-F511-489D-83FE-56201156CA83}"/>
    <dgm:cxn modelId="{536C858F-82CE-4D8D-B72D-7E91C03FF408}" type="presOf" srcId="{1A78AAAC-C078-4A6A-BEF9-6FD500ACB16C}" destId="{FCF8E662-597A-40D4-A1ED-87D3EB7E0203}" srcOrd="0" destOrd="0" presId="urn:microsoft.com/office/officeart/2005/8/layout/venn1"/>
    <dgm:cxn modelId="{6B282256-35BF-4C41-9D7C-B36647E8CB91}" type="presOf" srcId="{533E8730-1D4F-48C6-BB22-8F43D353B789}" destId="{1FFD2C0D-7034-4F63-A4AC-2BBBF42D05D8}" srcOrd="1" destOrd="0" presId="urn:microsoft.com/office/officeart/2005/8/layout/venn1"/>
    <dgm:cxn modelId="{6A2640FD-3DF0-4C95-BFCB-2ECE25F5FCCE}" srcId="{1A78AAAC-C078-4A6A-BEF9-6FD500ACB16C}" destId="{2C4D74BF-5E9B-4A1F-89F8-C465CC731DE4}" srcOrd="1" destOrd="0" parTransId="{5927F301-1F21-4F5F-B24F-916A2D8A05D3}" sibTransId="{BCA64A5D-4D3B-48FE-9977-5ED2827D2A12}"/>
    <dgm:cxn modelId="{790435C7-7BFF-43F1-A6DC-BAB705697860}" srcId="{1A78AAAC-C078-4A6A-BEF9-6FD500ACB16C}" destId="{F9C4DF97-AB07-41FF-A7C1-3A37B990D3C4}" srcOrd="2" destOrd="0" parTransId="{FFD652AF-964B-4DBF-8C83-2A36F733D9C8}" sibTransId="{7A2A695F-2E8D-4337-B5F9-27B2B8A67A91}"/>
    <dgm:cxn modelId="{27CD087F-AE08-4BB3-8EA9-99966588A0D3}" type="presOf" srcId="{2C4D74BF-5E9B-4A1F-89F8-C465CC731DE4}" destId="{899D35A7-311F-4B69-B865-688ABC8608F8}" srcOrd="0" destOrd="0" presId="urn:microsoft.com/office/officeart/2005/8/layout/venn1"/>
    <dgm:cxn modelId="{B41ECF84-2A80-479E-8803-1D0DA28A6C37}" type="presOf" srcId="{2C4D74BF-5E9B-4A1F-89F8-C465CC731DE4}" destId="{8D42E323-F449-480C-85CC-CC94FA914D9F}" srcOrd="1" destOrd="0" presId="urn:microsoft.com/office/officeart/2005/8/layout/venn1"/>
    <dgm:cxn modelId="{B5DEAE4E-1183-49A7-BD34-356CECB560F3}" type="presOf" srcId="{533E8730-1D4F-48C6-BB22-8F43D353B789}" destId="{9A0642B6-B284-4D85-A2D9-F47E621E195D}" srcOrd="0" destOrd="0" presId="urn:microsoft.com/office/officeart/2005/8/layout/venn1"/>
    <dgm:cxn modelId="{EDA07C46-B4F1-480F-A99C-D1CDD796AA5D}" type="presParOf" srcId="{FCF8E662-597A-40D4-A1ED-87D3EB7E0203}" destId="{9A0642B6-B284-4D85-A2D9-F47E621E195D}" srcOrd="0" destOrd="0" presId="urn:microsoft.com/office/officeart/2005/8/layout/venn1"/>
    <dgm:cxn modelId="{2CF7F261-75BE-45EE-89A9-8F855AC058A2}" type="presParOf" srcId="{FCF8E662-597A-40D4-A1ED-87D3EB7E0203}" destId="{1FFD2C0D-7034-4F63-A4AC-2BBBF42D05D8}" srcOrd="1" destOrd="0" presId="urn:microsoft.com/office/officeart/2005/8/layout/venn1"/>
    <dgm:cxn modelId="{B4ED7FAA-6DDE-4E1E-A1EB-8E05988FBAF2}" type="presParOf" srcId="{FCF8E662-597A-40D4-A1ED-87D3EB7E0203}" destId="{899D35A7-311F-4B69-B865-688ABC8608F8}" srcOrd="2" destOrd="0" presId="urn:microsoft.com/office/officeart/2005/8/layout/venn1"/>
    <dgm:cxn modelId="{1A9A2E1D-A31D-43BD-AA5D-F82C1E362FF4}" type="presParOf" srcId="{FCF8E662-597A-40D4-A1ED-87D3EB7E0203}" destId="{8D42E323-F449-480C-85CC-CC94FA914D9F}" srcOrd="3" destOrd="0" presId="urn:microsoft.com/office/officeart/2005/8/layout/venn1"/>
    <dgm:cxn modelId="{E9D1E64C-4AAF-40BA-B64E-17B29B50D1FF}" type="presParOf" srcId="{FCF8E662-597A-40D4-A1ED-87D3EB7E0203}" destId="{CB2F6452-C394-4580-8FB9-FF374F2A6EA4}" srcOrd="4" destOrd="0" presId="urn:microsoft.com/office/officeart/2005/8/layout/venn1"/>
    <dgm:cxn modelId="{FF8F552D-2169-4DD6-9619-40EB698CE2E3}" type="presParOf" srcId="{FCF8E662-597A-40D4-A1ED-87D3EB7E0203}" destId="{71A770FB-08E4-4290-BCC5-62971F74D141}" srcOrd="5" destOrd="0" presId="urn:microsoft.com/office/officeart/2005/8/layout/venn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45612-2C71-4356-93D7-BDCCEB82AA8B}">
      <dsp:nvSpPr>
        <dsp:cNvPr id="0" name=""/>
        <dsp:cNvSpPr/>
      </dsp:nvSpPr>
      <dsp:spPr>
        <a:xfrm>
          <a:off x="443087" y="226"/>
          <a:ext cx="3183890" cy="6751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COOPERANTES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ACTUALES</a:t>
          </a:r>
          <a:endParaRPr lang="es-ES" sz="1600" b="1" kern="1200" dirty="0"/>
        </a:p>
      </dsp:txBody>
      <dsp:txXfrm>
        <a:off x="462861" y="20000"/>
        <a:ext cx="3144342" cy="635592"/>
      </dsp:txXfrm>
    </dsp:sp>
    <dsp:sp modelId="{C78933E1-A535-40DC-919C-2E8192E7C8B5}">
      <dsp:nvSpPr>
        <dsp:cNvPr id="0" name=""/>
        <dsp:cNvSpPr/>
      </dsp:nvSpPr>
      <dsp:spPr>
        <a:xfrm>
          <a:off x="761477" y="675367"/>
          <a:ext cx="318389" cy="46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323"/>
              </a:lnTo>
              <a:lnTo>
                <a:pt x="318389" y="46032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70A53-B61F-414F-B816-0E2408D93698}">
      <dsp:nvSpPr>
        <dsp:cNvPr id="0" name=""/>
        <dsp:cNvSpPr/>
      </dsp:nvSpPr>
      <dsp:spPr>
        <a:xfrm>
          <a:off x="1079866" y="828808"/>
          <a:ext cx="2547112" cy="61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AID 45</a:t>
          </a:r>
          <a:endParaRPr lang="es-ES" sz="2400" b="1" kern="1200" dirty="0"/>
        </a:p>
      </dsp:txBody>
      <dsp:txXfrm>
        <a:off x="1097843" y="846785"/>
        <a:ext cx="2511158" cy="577810"/>
      </dsp:txXfrm>
    </dsp:sp>
    <dsp:sp modelId="{E117C37B-99BB-4DA9-B9C2-F7C6BE5B7A9F}">
      <dsp:nvSpPr>
        <dsp:cNvPr id="0" name=""/>
        <dsp:cNvSpPr/>
      </dsp:nvSpPr>
      <dsp:spPr>
        <a:xfrm>
          <a:off x="761477" y="675367"/>
          <a:ext cx="318389" cy="1227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528"/>
              </a:lnTo>
              <a:lnTo>
                <a:pt x="318389" y="1227528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D15FE-5B5C-4B09-9D2C-2A00B4D4594B}">
      <dsp:nvSpPr>
        <dsp:cNvPr id="0" name=""/>
        <dsp:cNvSpPr/>
      </dsp:nvSpPr>
      <dsp:spPr>
        <a:xfrm>
          <a:off x="1079866" y="1596013"/>
          <a:ext cx="2547112" cy="61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UE 30</a:t>
          </a:r>
          <a:endParaRPr lang="es-ES" sz="2400" b="1" kern="1200" dirty="0"/>
        </a:p>
      </dsp:txBody>
      <dsp:txXfrm>
        <a:off x="1097843" y="1613990"/>
        <a:ext cx="2511158" cy="577810"/>
      </dsp:txXfrm>
    </dsp:sp>
    <dsp:sp modelId="{1AEBB3BA-786D-4396-916D-E76702C65F3D}">
      <dsp:nvSpPr>
        <dsp:cNvPr id="0" name=""/>
        <dsp:cNvSpPr/>
      </dsp:nvSpPr>
      <dsp:spPr>
        <a:xfrm>
          <a:off x="761477" y="675367"/>
          <a:ext cx="318389" cy="1994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4734"/>
              </a:lnTo>
              <a:lnTo>
                <a:pt x="318389" y="1994734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0A4AE-E9F7-48F2-B49B-7660393BE355}">
      <dsp:nvSpPr>
        <dsp:cNvPr id="0" name=""/>
        <dsp:cNvSpPr/>
      </dsp:nvSpPr>
      <dsp:spPr>
        <a:xfrm>
          <a:off x="1079866" y="2363219"/>
          <a:ext cx="2547112" cy="61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BM 30</a:t>
          </a:r>
          <a:endParaRPr lang="es-ES" sz="2400" b="1" kern="1200" dirty="0"/>
        </a:p>
      </dsp:txBody>
      <dsp:txXfrm>
        <a:off x="1097843" y="2381196"/>
        <a:ext cx="2511158" cy="577810"/>
      </dsp:txXfrm>
    </dsp:sp>
    <dsp:sp modelId="{031A1B51-AF50-4259-ABCE-22F76DC4A468}">
      <dsp:nvSpPr>
        <dsp:cNvPr id="0" name=""/>
        <dsp:cNvSpPr/>
      </dsp:nvSpPr>
      <dsp:spPr>
        <a:xfrm>
          <a:off x="761477" y="675367"/>
          <a:ext cx="318389" cy="276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1940"/>
              </a:lnTo>
              <a:lnTo>
                <a:pt x="318389" y="2761940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03C36-CCC1-4528-BB49-0CB42497C73E}">
      <dsp:nvSpPr>
        <dsp:cNvPr id="0" name=""/>
        <dsp:cNvSpPr/>
      </dsp:nvSpPr>
      <dsp:spPr>
        <a:xfrm>
          <a:off x="1079866" y="3130425"/>
          <a:ext cx="2547112" cy="61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CANADA 40</a:t>
          </a:r>
          <a:endParaRPr lang="es-ES" sz="2400" b="1" kern="1200" dirty="0"/>
        </a:p>
      </dsp:txBody>
      <dsp:txXfrm>
        <a:off x="1097843" y="3148402"/>
        <a:ext cx="2511158" cy="577810"/>
      </dsp:txXfrm>
    </dsp:sp>
    <dsp:sp modelId="{BD8BCAF4-B816-40F3-8488-2F206B3C4E96}">
      <dsp:nvSpPr>
        <dsp:cNvPr id="0" name=""/>
        <dsp:cNvSpPr/>
      </dsp:nvSpPr>
      <dsp:spPr>
        <a:xfrm>
          <a:off x="3933861" y="226"/>
          <a:ext cx="3183890" cy="6751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GOBIERNO</a:t>
          </a:r>
          <a:endParaRPr lang="es-ES" sz="2400" b="1" kern="1200" dirty="0"/>
        </a:p>
      </dsp:txBody>
      <dsp:txXfrm>
        <a:off x="3953635" y="20000"/>
        <a:ext cx="3144342" cy="635592"/>
      </dsp:txXfrm>
    </dsp:sp>
    <dsp:sp modelId="{DCEC7EC4-1D4B-41AE-AE16-A84E6365CB4E}">
      <dsp:nvSpPr>
        <dsp:cNvPr id="0" name=""/>
        <dsp:cNvSpPr/>
      </dsp:nvSpPr>
      <dsp:spPr>
        <a:xfrm>
          <a:off x="4252250" y="675367"/>
          <a:ext cx="318389" cy="460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323"/>
              </a:lnTo>
              <a:lnTo>
                <a:pt x="318389" y="460323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EB6BB-B28F-41D1-9DE8-EF8FA43F8CEC}">
      <dsp:nvSpPr>
        <dsp:cNvPr id="0" name=""/>
        <dsp:cNvSpPr/>
      </dsp:nvSpPr>
      <dsp:spPr>
        <a:xfrm>
          <a:off x="4570639" y="828808"/>
          <a:ext cx="2547112" cy="61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FONDOS CONTRAPARTE</a:t>
          </a:r>
          <a:endParaRPr lang="es-ES" sz="1800" b="1" kern="1200" dirty="0"/>
        </a:p>
      </dsp:txBody>
      <dsp:txXfrm>
        <a:off x="4588616" y="846785"/>
        <a:ext cx="2511158" cy="577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51DEC-9413-4D81-AF53-26EC6E8A11E4}">
      <dsp:nvSpPr>
        <dsp:cNvPr id="0" name=""/>
        <dsp:cNvSpPr/>
      </dsp:nvSpPr>
      <dsp:spPr>
        <a:xfrm>
          <a:off x="3380121" y="792087"/>
          <a:ext cx="584572" cy="487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286" y="0"/>
              </a:lnTo>
              <a:lnTo>
                <a:pt x="292286" y="487126"/>
              </a:lnTo>
              <a:lnTo>
                <a:pt x="584572" y="48712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63F46-5D5E-46CD-83BB-9B3F32A59085}">
      <dsp:nvSpPr>
        <dsp:cNvPr id="0" name=""/>
        <dsp:cNvSpPr/>
      </dsp:nvSpPr>
      <dsp:spPr>
        <a:xfrm>
          <a:off x="3380121" y="304961"/>
          <a:ext cx="584572" cy="487126"/>
        </a:xfrm>
        <a:custGeom>
          <a:avLst/>
          <a:gdLst/>
          <a:ahLst/>
          <a:cxnLst/>
          <a:rect l="0" t="0" r="0" b="0"/>
          <a:pathLst>
            <a:path>
              <a:moveTo>
                <a:pt x="0" y="487126"/>
              </a:moveTo>
              <a:lnTo>
                <a:pt x="292286" y="487126"/>
              </a:lnTo>
              <a:lnTo>
                <a:pt x="292286" y="0"/>
              </a:lnTo>
              <a:lnTo>
                <a:pt x="584572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7478D-5751-4702-86C1-3D0145D6EDA0}">
      <dsp:nvSpPr>
        <dsp:cNvPr id="0" name=""/>
        <dsp:cNvSpPr/>
      </dsp:nvSpPr>
      <dsp:spPr>
        <a:xfrm>
          <a:off x="164971" y="487640"/>
          <a:ext cx="3215150" cy="608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SCGG</a:t>
          </a:r>
          <a:endParaRPr lang="es-ES" sz="2400" b="1" kern="1200" dirty="0"/>
        </a:p>
      </dsp:txBody>
      <dsp:txXfrm>
        <a:off x="164971" y="487640"/>
        <a:ext cx="3215150" cy="608894"/>
      </dsp:txXfrm>
    </dsp:sp>
    <dsp:sp modelId="{8BFE7A08-D84D-40F8-BBEA-B8CB9F723B8A}">
      <dsp:nvSpPr>
        <dsp:cNvPr id="0" name=""/>
        <dsp:cNvSpPr/>
      </dsp:nvSpPr>
      <dsp:spPr>
        <a:xfrm>
          <a:off x="3964694" y="514"/>
          <a:ext cx="3215150" cy="608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UTSAN</a:t>
          </a:r>
          <a:endParaRPr lang="es-ES" sz="2400" b="1" kern="1200" dirty="0"/>
        </a:p>
      </dsp:txBody>
      <dsp:txXfrm>
        <a:off x="3964694" y="514"/>
        <a:ext cx="3215150" cy="608894"/>
      </dsp:txXfrm>
    </dsp:sp>
    <dsp:sp modelId="{DC7E31F2-660A-49FE-9077-B614E80C0745}">
      <dsp:nvSpPr>
        <dsp:cNvPr id="0" name=""/>
        <dsp:cNvSpPr/>
      </dsp:nvSpPr>
      <dsp:spPr>
        <a:xfrm>
          <a:off x="3964694" y="974766"/>
          <a:ext cx="3215150" cy="6088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INVEST</a:t>
          </a:r>
          <a:endParaRPr lang="es-ES" sz="2400" b="1" kern="1200" dirty="0"/>
        </a:p>
      </dsp:txBody>
      <dsp:txXfrm>
        <a:off x="3964694" y="974766"/>
        <a:ext cx="3215150" cy="608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A5DE7-C387-4A78-8AF3-D20C4D4A486B}">
      <dsp:nvSpPr>
        <dsp:cNvPr id="0" name=""/>
        <dsp:cNvSpPr/>
      </dsp:nvSpPr>
      <dsp:spPr>
        <a:xfrm>
          <a:off x="482428" y="0"/>
          <a:ext cx="5467519" cy="239204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B5A04-809C-4D12-B202-24C7F2BBCA1F}">
      <dsp:nvSpPr>
        <dsp:cNvPr id="0" name=""/>
        <dsp:cNvSpPr/>
      </dsp:nvSpPr>
      <dsp:spPr>
        <a:xfrm>
          <a:off x="0" y="717612"/>
          <a:ext cx="1929712" cy="9568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40 Millones US$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(Aporte Gobierno)</a:t>
          </a:r>
          <a:endParaRPr lang="es-ES" sz="1600" b="1" kern="1200" dirty="0"/>
        </a:p>
      </dsp:txBody>
      <dsp:txXfrm>
        <a:off x="46708" y="764320"/>
        <a:ext cx="1836296" cy="863400"/>
      </dsp:txXfrm>
    </dsp:sp>
    <dsp:sp modelId="{C3FAF6D4-8157-422F-83AA-BCEDC953EAE1}">
      <dsp:nvSpPr>
        <dsp:cNvPr id="0" name=""/>
        <dsp:cNvSpPr/>
      </dsp:nvSpPr>
      <dsp:spPr>
        <a:xfrm>
          <a:off x="2251331" y="717612"/>
          <a:ext cx="1929712" cy="95681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20 Millones US$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(Aporte Gobierno)</a:t>
          </a:r>
          <a:endParaRPr lang="es-ES" sz="1600" b="1" kern="1200" dirty="0"/>
        </a:p>
      </dsp:txBody>
      <dsp:txXfrm>
        <a:off x="2298039" y="764320"/>
        <a:ext cx="1836296" cy="863400"/>
      </dsp:txXfrm>
    </dsp:sp>
    <dsp:sp modelId="{F530CC17-946F-4D28-B7BB-3DDD5EA43151}">
      <dsp:nvSpPr>
        <dsp:cNvPr id="0" name=""/>
        <dsp:cNvSpPr/>
      </dsp:nvSpPr>
      <dsp:spPr>
        <a:xfrm>
          <a:off x="4502663" y="717612"/>
          <a:ext cx="1929712" cy="95681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60 Millones US$ (Total inversión Gobierno)</a:t>
          </a:r>
          <a:endParaRPr lang="es-ES" sz="1600" b="1" kern="1200" dirty="0"/>
        </a:p>
      </dsp:txBody>
      <dsp:txXfrm>
        <a:off x="4549371" y="764320"/>
        <a:ext cx="1836296" cy="863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642B6-B284-4D85-A2D9-F47E621E195D}">
      <dsp:nvSpPr>
        <dsp:cNvPr id="0" name=""/>
        <dsp:cNvSpPr/>
      </dsp:nvSpPr>
      <dsp:spPr>
        <a:xfrm>
          <a:off x="1953884" y="64104"/>
          <a:ext cx="3077006" cy="307700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GOBIERNO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Sistematización, financiamiento y armonización</a:t>
          </a:r>
          <a:endParaRPr lang="es-ES" sz="1800" kern="1200" dirty="0"/>
        </a:p>
      </dsp:txBody>
      <dsp:txXfrm>
        <a:off x="2364152" y="602580"/>
        <a:ext cx="2256471" cy="1384652"/>
      </dsp:txXfrm>
    </dsp:sp>
    <dsp:sp modelId="{899D35A7-311F-4B69-B865-688ABC8608F8}">
      <dsp:nvSpPr>
        <dsp:cNvPr id="0" name=""/>
        <dsp:cNvSpPr/>
      </dsp:nvSpPr>
      <dsp:spPr>
        <a:xfrm>
          <a:off x="3064171" y="1987233"/>
          <a:ext cx="3077006" cy="3077006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MUNICIPIOS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Participación, financiamiento y veeduría</a:t>
          </a:r>
          <a:endParaRPr lang="es-ES" sz="1800" kern="1200" dirty="0"/>
        </a:p>
      </dsp:txBody>
      <dsp:txXfrm>
        <a:off x="4005222" y="2782126"/>
        <a:ext cx="1846203" cy="1692353"/>
      </dsp:txXfrm>
    </dsp:sp>
    <dsp:sp modelId="{CB2F6452-C394-4580-8FB9-FF374F2A6EA4}">
      <dsp:nvSpPr>
        <dsp:cNvPr id="0" name=""/>
        <dsp:cNvSpPr/>
      </dsp:nvSpPr>
      <dsp:spPr>
        <a:xfrm>
          <a:off x="843598" y="1987233"/>
          <a:ext cx="3077006" cy="3077006"/>
        </a:xfrm>
        <a:prstGeom prst="ellipse">
          <a:avLst/>
        </a:prstGeom>
        <a:solidFill>
          <a:srgbClr val="D5C92F">
            <a:alpha val="49804"/>
          </a:srgb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PROYECTOS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Acompañamiento, financiamiento y apoyo técnico</a:t>
          </a:r>
        </a:p>
      </dsp:txBody>
      <dsp:txXfrm>
        <a:off x="1133349" y="2782126"/>
        <a:ext cx="1846203" cy="1692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8AAAA-27B9-45B5-B647-7142368E644D}" type="datetimeFigureOut">
              <a:rPr lang="es-MX" smtClean="0"/>
              <a:t>19/05/2016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945A-35CA-4166-987F-B85D130D19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5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945A-35CA-4166-987F-B85D130D196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18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18152" y="674557"/>
            <a:ext cx="4472609" cy="33727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8198-8629-4747-B969-58F047E5B69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2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798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457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2868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0608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856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560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6522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547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1630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6114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4928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704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4678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9955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712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2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661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1198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7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690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696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9452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6863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0783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153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3653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0532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0712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2237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02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293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3211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89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70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6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80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07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59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17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90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73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32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65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36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83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8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4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85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784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964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55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644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334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235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530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57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0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64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76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98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21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3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624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304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108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9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892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37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343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468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327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656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05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87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324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72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56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394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560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239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826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560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521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155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792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645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422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13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641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038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09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800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187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47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7196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189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91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284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449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018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4351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482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2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686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322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4703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517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313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E38A-8D90-4C40-87C0-9067910908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06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7087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565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691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1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6D66A6-AB04-42C4-9F9C-5F1127B446ED}" type="datetimeFigureOut">
              <a:rPr lang="es-HN" smtClean="0"/>
              <a:t>19/05/2016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552A4AE-DC88-4C84-9730-0B6C7660383C}" type="slidenum">
              <a:rPr lang="es-HN" smtClean="0"/>
              <a:t>‹Nº›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8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8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7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3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3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BD6F-32C4-48C6-84A9-43811FECE5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5631-2C4F-4957-A19B-34105EA5E6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6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6340" y="317377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es-GT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s-GT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282279"/>
            <a:ext cx="1368152" cy="97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20" y="4250376"/>
            <a:ext cx="1383432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52872" y="4262438"/>
            <a:ext cx="16270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80312" y="4237676"/>
            <a:ext cx="11666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85258" y="4262438"/>
            <a:ext cx="1375888" cy="9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19458"/>
            <a:ext cx="3960440" cy="2372853"/>
          </a:xfrm>
          <a:prstGeom prst="rect">
            <a:avLst/>
          </a:prstGeom>
        </p:spPr>
      </p:pic>
      <p:sp>
        <p:nvSpPr>
          <p:cNvPr id="17" name="16 Rectángulo"/>
          <p:cNvSpPr/>
          <p:nvPr/>
        </p:nvSpPr>
        <p:spPr>
          <a:xfrm>
            <a:off x="304798" y="5389328"/>
            <a:ext cx="8458201" cy="124649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GT" sz="1400" b="1" dirty="0" smtClean="0"/>
              <a:t>MEMORANDUM DE ENTENDIMIENTO (28 enero 2014)</a:t>
            </a:r>
          </a:p>
          <a:p>
            <a:r>
              <a:rPr lang="es-GT" sz="1400" b="1" dirty="0" smtClean="0"/>
              <a:t>El </a:t>
            </a:r>
            <a:r>
              <a:rPr lang="es-GT" sz="1400" b="1" dirty="0"/>
              <a:t>Gobierno de la Republica y la Cooperación Internacional, </a:t>
            </a:r>
            <a:r>
              <a:rPr lang="es-GT" sz="1400" b="1" dirty="0" smtClean="0"/>
              <a:t>a partir de una Visión </a:t>
            </a:r>
            <a:r>
              <a:rPr lang="es-GT" sz="1400" b="1" dirty="0"/>
              <a:t>de Desarrollo para una Región en particular, </a:t>
            </a:r>
            <a:r>
              <a:rPr lang="es-GT" sz="1400" b="1" dirty="0" smtClean="0"/>
              <a:t>aportan </a:t>
            </a:r>
            <a:r>
              <a:rPr lang="es-GT" sz="1400" b="1" dirty="0"/>
              <a:t>recursos económicos, experiencias y enfoques metodológicos comunes, en los ámbitos de la agricultura familiar, la nutrición y la infraestructura vial con fines de articulación </a:t>
            </a:r>
            <a:r>
              <a:rPr lang="es-GT" sz="1400" b="1" dirty="0" smtClean="0"/>
              <a:t>productiva.</a:t>
            </a:r>
            <a:endParaRPr lang="es-GT" sz="1400" b="1" dirty="0"/>
          </a:p>
        </p:txBody>
      </p:sp>
      <p:pic>
        <p:nvPicPr>
          <p:cNvPr id="10" name="9 Imagen" descr="C:\Users\Usuario\AppData\Local\Temp\Logo de Coordinaciòn General de Gobierno.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5" t="17882" r="21824" b="55294"/>
          <a:stretch/>
        </p:blipFill>
        <p:spPr bwMode="auto">
          <a:xfrm>
            <a:off x="1547664" y="392128"/>
            <a:ext cx="6048672" cy="15247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078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62473" y="1421928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s-HN" dirty="0"/>
              <a:t>El análisis de costo-beneficio para </a:t>
            </a:r>
            <a:r>
              <a:rPr lang="es-HN" dirty="0" smtClean="0"/>
              <a:t>identificar qué carreteras </a:t>
            </a:r>
            <a:r>
              <a:rPr lang="es-HN" dirty="0"/>
              <a:t>y otras obras de infraestructura productiva </a:t>
            </a:r>
            <a:r>
              <a:rPr lang="es-HN" dirty="0" smtClean="0"/>
              <a:t>mejorar</a:t>
            </a:r>
            <a:r>
              <a:rPr lang="es-HN" dirty="0"/>
              <a:t>.</a:t>
            </a:r>
          </a:p>
          <a:p>
            <a:r>
              <a:rPr lang="es-HN" dirty="0"/>
              <a:t>Rehabilitación y apertura de caminos rurales.</a:t>
            </a:r>
          </a:p>
          <a:p>
            <a:r>
              <a:rPr lang="es-HN" dirty="0"/>
              <a:t>Establecimiento de acuerdos de mantenimiento sostenibles con los municipios.</a:t>
            </a:r>
            <a:endParaRPr lang="en-US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4 Flecha derecha"/>
          <p:cNvSpPr/>
          <p:nvPr/>
        </p:nvSpPr>
        <p:spPr>
          <a:xfrm>
            <a:off x="1835696" y="3248980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62473" y="1844824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s-HN" dirty="0"/>
              <a:t>Monitorear el crecimiento del niño.</a:t>
            </a:r>
          </a:p>
          <a:p>
            <a:r>
              <a:rPr lang="es-HN" dirty="0"/>
              <a:t>Aprovechar la agricultura diversificación </a:t>
            </a:r>
            <a:r>
              <a:rPr lang="es-HN" dirty="0" smtClean="0"/>
              <a:t>y mejora de </a:t>
            </a:r>
            <a:r>
              <a:rPr lang="es-HN" dirty="0"/>
              <a:t>las </a:t>
            </a:r>
            <a:r>
              <a:rPr lang="es-HN" dirty="0" smtClean="0"/>
              <a:t>dietas.</a:t>
            </a:r>
            <a:endParaRPr lang="es-HN" dirty="0"/>
          </a:p>
          <a:p>
            <a:r>
              <a:rPr lang="es-HN" dirty="0"/>
              <a:t>Capacitación sobre mejores prácticas de alimentación.</a:t>
            </a:r>
          </a:p>
          <a:p>
            <a:r>
              <a:rPr lang="es-HN" dirty="0"/>
              <a:t>Formar a los trabajadores de salud y voluntarios.</a:t>
            </a:r>
          </a:p>
          <a:p>
            <a:r>
              <a:rPr lang="es-HN" dirty="0"/>
              <a:t>Fortalecer los sistemas de referencia y contra-referencia.</a:t>
            </a:r>
          </a:p>
          <a:p>
            <a:r>
              <a:rPr lang="es-HN" dirty="0"/>
              <a:t>Fortalecer la implementación de la consejería y el seguimiento de los niños desnutridos.</a:t>
            </a:r>
            <a:endParaRPr lang="en-US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derecha"/>
          <p:cNvSpPr/>
          <p:nvPr/>
        </p:nvSpPr>
        <p:spPr>
          <a:xfrm>
            <a:off x="1835696" y="3969060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834481" y="2502048"/>
            <a:ext cx="4545831" cy="3951288"/>
          </a:xfrm>
        </p:spPr>
        <p:txBody>
          <a:bodyPr>
            <a:normAutofit/>
          </a:bodyPr>
          <a:lstStyle/>
          <a:p>
            <a:r>
              <a:rPr lang="es-HN" dirty="0"/>
              <a:t>Mejorar el acceso al agua potable.</a:t>
            </a:r>
          </a:p>
          <a:p>
            <a:r>
              <a:rPr lang="es-HN" dirty="0"/>
              <a:t>Construir letrinas.</a:t>
            </a:r>
          </a:p>
          <a:p>
            <a:r>
              <a:rPr lang="es-HN" dirty="0"/>
              <a:t>Mejora de </a:t>
            </a:r>
            <a:r>
              <a:rPr lang="es-HN" dirty="0" smtClean="0"/>
              <a:t>pisos en las casas</a:t>
            </a:r>
            <a:endParaRPr lang="es-HN" dirty="0"/>
          </a:p>
          <a:p>
            <a:r>
              <a:rPr lang="es-HN" dirty="0"/>
              <a:t>Facilitar la instalación de fogones mejorados para reducir las emisiones de humo en las viviendas</a:t>
            </a:r>
            <a:r>
              <a:rPr lang="es-HN" dirty="0" smtClean="0"/>
              <a:t>.</a:t>
            </a:r>
          </a:p>
          <a:p>
            <a:r>
              <a:rPr lang="es-MX" dirty="0" smtClean="0"/>
              <a:t>Huertos Familiares</a:t>
            </a:r>
            <a:endParaRPr lang="en-US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derecha"/>
          <p:cNvSpPr/>
          <p:nvPr/>
        </p:nvSpPr>
        <p:spPr>
          <a:xfrm>
            <a:off x="1835696" y="4417321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62473" y="3284984"/>
            <a:ext cx="4761855" cy="3240360"/>
          </a:xfrm>
        </p:spPr>
        <p:txBody>
          <a:bodyPr>
            <a:normAutofit/>
          </a:bodyPr>
          <a:lstStyle/>
          <a:p>
            <a:r>
              <a:rPr lang="es-HN" dirty="0" smtClean="0"/>
              <a:t>Apoyar el desarrollo de capacidad </a:t>
            </a:r>
            <a:r>
              <a:rPr lang="es-HN" dirty="0"/>
              <a:t>de supervisión y evaluación a nivel nacional </a:t>
            </a:r>
            <a:endParaRPr lang="es-HN" dirty="0" smtClean="0"/>
          </a:p>
          <a:p>
            <a:r>
              <a:rPr lang="es-HN" dirty="0" smtClean="0"/>
              <a:t>Establecer </a:t>
            </a:r>
            <a:r>
              <a:rPr lang="es-HN" dirty="0"/>
              <a:t>sistemas de gestión de la información </a:t>
            </a:r>
            <a:r>
              <a:rPr lang="es-HN" dirty="0" smtClean="0"/>
              <a:t>y </a:t>
            </a:r>
            <a:r>
              <a:rPr lang="es-HN" dirty="0"/>
              <a:t>análisis de </a:t>
            </a:r>
            <a:r>
              <a:rPr lang="es-HN" dirty="0" smtClean="0"/>
              <a:t>datos</a:t>
            </a:r>
            <a:endParaRPr lang="es-HN" dirty="0"/>
          </a:p>
          <a:p>
            <a:r>
              <a:rPr lang="es-HN" dirty="0"/>
              <a:t>Realizar evaluaciones iniciales y el impacto.</a:t>
            </a:r>
            <a:endParaRPr lang="en-US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derecha"/>
          <p:cNvSpPr/>
          <p:nvPr/>
        </p:nvSpPr>
        <p:spPr>
          <a:xfrm>
            <a:off x="1835696" y="5209409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Componentes nuevos de la ACS</a:t>
            </a:r>
            <a:endParaRPr lang="es-HN" dirty="0"/>
          </a:p>
        </p:txBody>
      </p:sp>
      <p:sp>
        <p:nvSpPr>
          <p:cNvPr id="8" name="2 Rectángulo redondeado"/>
          <p:cNvSpPr/>
          <p:nvPr/>
        </p:nvSpPr>
        <p:spPr>
          <a:xfrm>
            <a:off x="1043608" y="2564904"/>
            <a:ext cx="2664296" cy="2497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15 Rectángulo"/>
          <p:cNvSpPr/>
          <p:nvPr/>
        </p:nvSpPr>
        <p:spPr>
          <a:xfrm>
            <a:off x="1403648" y="2644008"/>
            <a:ext cx="2016224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5: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Cambio Climático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15 Rectángulo"/>
          <p:cNvSpPr/>
          <p:nvPr/>
        </p:nvSpPr>
        <p:spPr>
          <a:xfrm>
            <a:off x="1403648" y="3823009"/>
            <a:ext cx="2016224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6: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Educación 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Sexual y reproductiva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8 Marcador de contenido"/>
          <p:cNvSpPr>
            <a:spLocks noGrp="1"/>
          </p:cNvSpPr>
          <p:nvPr>
            <p:ph sz="quarter" idx="4"/>
          </p:nvPr>
        </p:nvSpPr>
        <p:spPr>
          <a:xfrm>
            <a:off x="4344544" y="1337757"/>
            <a:ext cx="4761855" cy="20162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s-MX" dirty="0" smtClean="0"/>
              <a:t>El componente se esta diseñando y se enfoca en reducir la vulnerabilidad a nivel de hogar</a:t>
            </a:r>
            <a:endParaRPr lang="es-HN" dirty="0" smtClean="0"/>
          </a:p>
          <a:p>
            <a:r>
              <a:rPr lang="es-HN" dirty="0" smtClean="0"/>
              <a:t>Establecer </a:t>
            </a:r>
            <a:r>
              <a:rPr lang="es-HN" dirty="0"/>
              <a:t>sistemas de </a:t>
            </a:r>
            <a:r>
              <a:rPr lang="es-HN" dirty="0" smtClean="0"/>
              <a:t>alerta temprana y respuesta local </a:t>
            </a:r>
            <a:r>
              <a:rPr lang="es-HN" dirty="0" smtClean="0"/>
              <a:t> y la formación de comunidades </a:t>
            </a:r>
            <a:r>
              <a:rPr lang="es-HN" dirty="0" err="1" smtClean="0"/>
              <a:t>resilientes</a:t>
            </a:r>
            <a:endParaRPr lang="es-HN" dirty="0" smtClean="0"/>
          </a:p>
          <a:p>
            <a:endParaRPr lang="es-HN" dirty="0" smtClean="0"/>
          </a:p>
          <a:p>
            <a:endParaRPr lang="es-HN" dirty="0"/>
          </a:p>
        </p:txBody>
      </p:sp>
      <p:sp>
        <p:nvSpPr>
          <p:cNvPr id="12" name="4 Flecha derecha"/>
          <p:cNvSpPr/>
          <p:nvPr/>
        </p:nvSpPr>
        <p:spPr>
          <a:xfrm>
            <a:off x="3384468" y="312117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8 Marcador de contenido"/>
          <p:cNvSpPr>
            <a:spLocks noGrp="1"/>
          </p:cNvSpPr>
          <p:nvPr>
            <p:ph sz="quarter" idx="4"/>
          </p:nvPr>
        </p:nvSpPr>
        <p:spPr>
          <a:xfrm>
            <a:off x="4334715" y="3481217"/>
            <a:ext cx="4761855" cy="20162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dirty="0" smtClean="0"/>
              <a:t>Componente se ha diseñado y es implementado por </a:t>
            </a:r>
            <a:r>
              <a:rPr lang="es-MX" dirty="0" err="1" smtClean="0"/>
              <a:t>UNFPA</a:t>
            </a:r>
            <a:endParaRPr lang="es-HN" dirty="0" smtClean="0"/>
          </a:p>
          <a:p>
            <a:r>
              <a:rPr lang="es-HN" dirty="0" smtClean="0"/>
              <a:t>Enfocado a reducir embarazo adolescente</a:t>
            </a:r>
            <a:endParaRPr lang="es-HN" dirty="0"/>
          </a:p>
        </p:txBody>
      </p:sp>
      <p:sp>
        <p:nvSpPr>
          <p:cNvPr id="14" name="4 Flecha derecha"/>
          <p:cNvSpPr/>
          <p:nvPr/>
        </p:nvSpPr>
        <p:spPr>
          <a:xfrm>
            <a:off x="3398611" y="4685562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7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7672" y="548680"/>
            <a:ext cx="8229600" cy="990600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s-GT" sz="3600" b="1" dirty="0" smtClean="0">
                <a:solidFill>
                  <a:schemeClr val="bg2">
                    <a:lumMod val="25000"/>
                  </a:schemeClr>
                </a:solidFill>
              </a:rPr>
              <a:t>Marco jurídico de UTSAN</a:t>
            </a:r>
            <a:endParaRPr lang="es-GT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16024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GT" sz="2000" b="1" dirty="0" smtClean="0">
                <a:solidFill>
                  <a:schemeClr val="tx2"/>
                </a:solidFill>
              </a:rPr>
              <a:t>Decreto 038-2010</a:t>
            </a:r>
            <a:r>
              <a:rPr lang="es-GT" sz="2000" dirty="0" smtClean="0"/>
              <a:t>: se crea la UTSAN bajo la Dirección de la Secretaria de Estado del Despacho Presidencial.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GT" sz="2000" b="1" dirty="0" smtClean="0">
                <a:solidFill>
                  <a:schemeClr val="tx2"/>
                </a:solidFill>
              </a:rPr>
              <a:t>Decreto 020-2014</a:t>
            </a:r>
            <a:r>
              <a:rPr lang="es-GT" sz="2000" dirty="0" smtClean="0"/>
              <a:t>: la UTSAN se adscribe a la Secretaria de Estado en los Despachos de Desarrollo e Inclusión Social.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GT" sz="2000" b="1" dirty="0" smtClean="0">
                <a:solidFill>
                  <a:schemeClr val="tx2"/>
                </a:solidFill>
              </a:rPr>
              <a:t>Decreto 28-2015</a:t>
            </a:r>
            <a:r>
              <a:rPr lang="es-GT" sz="2000" dirty="0" smtClean="0"/>
              <a:t>: la UTSAN se adscribe a la Secretaria de Coordinación General de Gobierno.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4149080"/>
            <a:ext cx="8229600" cy="158417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s-GT" sz="2000" b="1" dirty="0" smtClean="0">
                <a:solidFill>
                  <a:schemeClr val="tx2"/>
                </a:solidFill>
              </a:rPr>
              <a:t>La UTSAN es una unidad técnica de alto nivel, adscrita a la Secretaria de Coordinación General de Gobierno, que elabora las políticas, estrategias y líneas de acción prioritarias a desarrollar en materia SAN, así como el desarrollo del Sistema de Información SAN y el monitoreo y evaluación de los resultados.</a:t>
            </a:r>
            <a:endParaRPr lang="es-GT" sz="2000" dirty="0" smtClean="0"/>
          </a:p>
        </p:txBody>
      </p:sp>
    </p:spTree>
    <p:extLst>
      <p:ext uri="{BB962C8B-B14F-4D97-AF65-F5344CB8AC3E}">
        <p14:creationId xmlns:p14="http://schemas.microsoft.com/office/powerpoint/2010/main" val="42365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Funciones de la UTSAN (Art. 3)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MX" b="1" dirty="0" smtClean="0">
                <a:solidFill>
                  <a:schemeClr val="accent1"/>
                </a:solidFill>
              </a:rPr>
              <a:t>Sistema Nacional SAN: políticas y estrategias</a:t>
            </a:r>
          </a:p>
          <a:p>
            <a:pPr lvl="1"/>
            <a:r>
              <a:rPr lang="es-MX" dirty="0" smtClean="0"/>
              <a:t>Asegurar la transversalización de la Política en los Gabinetes Sectoriales.</a:t>
            </a:r>
          </a:p>
          <a:p>
            <a:pPr lvl="1">
              <a:spcAft>
                <a:spcPts val="600"/>
              </a:spcAft>
            </a:pPr>
            <a:r>
              <a:rPr lang="es-MX" dirty="0" smtClean="0"/>
              <a:t>Apoyar a las diferentes Secretarias de Estado para la incorporación de prioridades de seguridad alimentaria y nutricional en sus planes anuales</a:t>
            </a:r>
          </a:p>
          <a:p>
            <a:r>
              <a:rPr lang="es-MX" b="1" dirty="0" smtClean="0">
                <a:solidFill>
                  <a:schemeClr val="accent1"/>
                </a:solidFill>
              </a:rPr>
              <a:t>Planificación, monitoreo y evaluación</a:t>
            </a:r>
          </a:p>
          <a:p>
            <a:pPr lvl="1"/>
            <a:r>
              <a:rPr lang="es-MX" dirty="0" smtClean="0"/>
              <a:t>Adecuar e integrar un sistema de monitoreo y evaluación de la seguridad alimentaria y nutricional</a:t>
            </a:r>
          </a:p>
          <a:p>
            <a:pPr lvl="1">
              <a:spcAft>
                <a:spcPts val="600"/>
              </a:spcAft>
            </a:pPr>
            <a:r>
              <a:rPr lang="es-MX" dirty="0" smtClean="0"/>
              <a:t>Asegurar la información del seguimiento y evaluación de la implementación de la Estrategia de Seguridad Alimentaria y nutricional</a:t>
            </a:r>
          </a:p>
          <a:p>
            <a:r>
              <a:rPr lang="es-MX" b="1" dirty="0" smtClean="0">
                <a:solidFill>
                  <a:schemeClr val="accent1"/>
                </a:solidFill>
              </a:rPr>
              <a:t>Estudios e investigación</a:t>
            </a:r>
          </a:p>
          <a:p>
            <a:pPr lvl="1"/>
            <a:r>
              <a:rPr lang="es-MX" dirty="0" smtClean="0"/>
              <a:t>Definir propuestas y presentarlas al Gabinete Social sobre mecanismos, criterios de priorización y focalización de programas de seguridad alimentaria y nutricional.</a:t>
            </a:r>
          </a:p>
          <a:p>
            <a:pPr lvl="1"/>
            <a:r>
              <a:rPr lang="es-MX" dirty="0" smtClean="0"/>
              <a:t>Realizar los estudios de base que se requieren para las actividades de monitoreo y evaluación de los resultados</a:t>
            </a:r>
          </a:p>
          <a:p>
            <a:pPr lvl="1"/>
            <a:r>
              <a:rPr lang="es-MX" dirty="0" smtClean="0"/>
              <a:t>Realizar investigaciones sobre la incidencia de la aplicación de la política en la calidad de vida hondureña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23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echa doblada hacia arriba 7"/>
          <p:cNvSpPr/>
          <p:nvPr/>
        </p:nvSpPr>
        <p:spPr>
          <a:xfrm rot="5400000">
            <a:off x="547989" y="1971323"/>
            <a:ext cx="1242615" cy="106100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accent1">
                  <a:tint val="5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5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5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 8"/>
          <p:cNvSpPr/>
          <p:nvPr/>
        </p:nvSpPr>
        <p:spPr>
          <a:xfrm>
            <a:off x="296178" y="483580"/>
            <a:ext cx="2344849" cy="1331105"/>
          </a:xfrm>
          <a:custGeom>
            <a:avLst/>
            <a:gdLst>
              <a:gd name="connsiteX0" fmla="*/ 0 w 2091832"/>
              <a:gd name="connsiteY0" fmla="*/ 244085 h 1464215"/>
              <a:gd name="connsiteX1" fmla="*/ 244085 w 2091832"/>
              <a:gd name="connsiteY1" fmla="*/ 0 h 1464215"/>
              <a:gd name="connsiteX2" fmla="*/ 1847747 w 2091832"/>
              <a:gd name="connsiteY2" fmla="*/ 0 h 1464215"/>
              <a:gd name="connsiteX3" fmla="*/ 2091832 w 2091832"/>
              <a:gd name="connsiteY3" fmla="*/ 244085 h 1464215"/>
              <a:gd name="connsiteX4" fmla="*/ 2091832 w 2091832"/>
              <a:gd name="connsiteY4" fmla="*/ 1220130 h 1464215"/>
              <a:gd name="connsiteX5" fmla="*/ 1847747 w 2091832"/>
              <a:gd name="connsiteY5" fmla="*/ 1464215 h 1464215"/>
              <a:gd name="connsiteX6" fmla="*/ 244085 w 2091832"/>
              <a:gd name="connsiteY6" fmla="*/ 1464215 h 1464215"/>
              <a:gd name="connsiteX7" fmla="*/ 0 w 2091832"/>
              <a:gd name="connsiteY7" fmla="*/ 1220130 h 1464215"/>
              <a:gd name="connsiteX8" fmla="*/ 0 w 2091832"/>
              <a:gd name="connsiteY8" fmla="*/ 244085 h 14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1832" h="1464215">
                <a:moveTo>
                  <a:pt x="0" y="244085"/>
                </a:moveTo>
                <a:cubicBezTo>
                  <a:pt x="0" y="109281"/>
                  <a:pt x="109281" y="0"/>
                  <a:pt x="244085" y="0"/>
                </a:cubicBezTo>
                <a:lnTo>
                  <a:pt x="1847747" y="0"/>
                </a:lnTo>
                <a:cubicBezTo>
                  <a:pt x="1982551" y="0"/>
                  <a:pt x="2091832" y="109281"/>
                  <a:pt x="2091832" y="244085"/>
                </a:cubicBezTo>
                <a:lnTo>
                  <a:pt x="2091832" y="1220130"/>
                </a:lnTo>
                <a:cubicBezTo>
                  <a:pt x="2091832" y="1354934"/>
                  <a:pt x="1982551" y="1464215"/>
                  <a:pt x="1847747" y="1464215"/>
                </a:cubicBezTo>
                <a:lnTo>
                  <a:pt x="244085" y="1464215"/>
                </a:lnTo>
                <a:cubicBezTo>
                  <a:pt x="109281" y="1464215"/>
                  <a:pt x="0" y="1354934"/>
                  <a:pt x="0" y="1220130"/>
                </a:cubicBezTo>
                <a:lnTo>
                  <a:pt x="0" y="24408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00" tIns="151500" rIns="151500" bIns="1515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b="1" kern="1200" dirty="0" smtClean="0">
                <a:latin typeface="Calibri" pitchFamily="34" charset="0"/>
              </a:rPr>
              <a:t>COORDINACIÓN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400" b="1" dirty="0" smtClean="0">
                <a:solidFill>
                  <a:srgbClr val="FFFF00"/>
                </a:solidFill>
                <a:latin typeface="Calibri" pitchFamily="34" charset="0"/>
              </a:rPr>
              <a:t>SCGG / UTSAN</a:t>
            </a:r>
            <a:endParaRPr lang="es-MX" sz="2400" b="1" kern="1200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2895142" y="557410"/>
            <a:ext cx="3459611" cy="1183443"/>
          </a:xfrm>
          <a:custGeom>
            <a:avLst/>
            <a:gdLst>
              <a:gd name="connsiteX0" fmla="*/ 0 w 1521399"/>
              <a:gd name="connsiteY0" fmla="*/ 0 h 1183443"/>
              <a:gd name="connsiteX1" fmla="*/ 1521399 w 1521399"/>
              <a:gd name="connsiteY1" fmla="*/ 0 h 1183443"/>
              <a:gd name="connsiteX2" fmla="*/ 1521399 w 1521399"/>
              <a:gd name="connsiteY2" fmla="*/ 1183443 h 1183443"/>
              <a:gd name="connsiteX3" fmla="*/ 0 w 1521399"/>
              <a:gd name="connsiteY3" fmla="*/ 1183443 h 1183443"/>
              <a:gd name="connsiteX4" fmla="*/ 0 w 1521399"/>
              <a:gd name="connsiteY4" fmla="*/ 0 h 118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99" h="1183443">
                <a:moveTo>
                  <a:pt x="0" y="0"/>
                </a:moveTo>
                <a:lnTo>
                  <a:pt x="1521399" y="0"/>
                </a:lnTo>
                <a:lnTo>
                  <a:pt x="1521399" y="1183443"/>
                </a:lnTo>
                <a:lnTo>
                  <a:pt x="0" y="11834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MX" sz="2400" b="1" kern="1200" dirty="0" smtClean="0">
                <a:ln w="0"/>
                <a:solidFill>
                  <a:schemeClr val="accent2">
                    <a:lumMod val="50000"/>
                  </a:schemeClr>
                </a:solidFill>
              </a:rPr>
              <a:t>Sistema Nacional SAN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2000" b="1" dirty="0" smtClean="0">
                <a:ln w="0"/>
                <a:solidFill>
                  <a:schemeClr val="accent1"/>
                </a:solidFill>
              </a:rPr>
              <a:t>CONASAN</a:t>
            </a:r>
            <a:endParaRPr lang="es-MX" sz="2000" b="1" dirty="0">
              <a:ln w="0"/>
              <a:solidFill>
                <a:schemeClr val="accent1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2000" b="1" dirty="0" err="1" smtClean="0">
                <a:ln w="0"/>
                <a:solidFill>
                  <a:schemeClr val="accent1"/>
                </a:solidFill>
              </a:rPr>
              <a:t>COVISAN</a:t>
            </a:r>
            <a:endParaRPr lang="es-MX" sz="2000" b="1" dirty="0" smtClean="0">
              <a:ln w="0"/>
              <a:solidFill>
                <a:schemeClr val="accent1"/>
              </a:solidFill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2000" b="1" dirty="0" err="1" smtClean="0">
                <a:ln w="0"/>
                <a:solidFill>
                  <a:schemeClr val="accent1"/>
                </a:solidFill>
              </a:rPr>
              <a:t>COTISAN</a:t>
            </a:r>
            <a:endParaRPr lang="es-MX" sz="2000" b="1" dirty="0">
              <a:ln w="0"/>
              <a:solidFill>
                <a:schemeClr val="accent1"/>
              </a:solidFill>
            </a:endParaRPr>
          </a:p>
        </p:txBody>
      </p:sp>
      <p:sp>
        <p:nvSpPr>
          <p:cNvPr id="11" name="Flecha doblada hacia arriba 10"/>
          <p:cNvSpPr/>
          <p:nvPr/>
        </p:nvSpPr>
        <p:spPr>
          <a:xfrm rot="5400000">
            <a:off x="1988149" y="3616120"/>
            <a:ext cx="1242615" cy="106100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accent1">
                  <a:tint val="5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5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5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a libre 11"/>
          <p:cNvSpPr/>
          <p:nvPr/>
        </p:nvSpPr>
        <p:spPr>
          <a:xfrm>
            <a:off x="1851107" y="2128376"/>
            <a:ext cx="2273305" cy="1331105"/>
          </a:xfrm>
          <a:custGeom>
            <a:avLst/>
            <a:gdLst>
              <a:gd name="connsiteX0" fmla="*/ 0 w 2091832"/>
              <a:gd name="connsiteY0" fmla="*/ 244085 h 1464215"/>
              <a:gd name="connsiteX1" fmla="*/ 244085 w 2091832"/>
              <a:gd name="connsiteY1" fmla="*/ 0 h 1464215"/>
              <a:gd name="connsiteX2" fmla="*/ 1847747 w 2091832"/>
              <a:gd name="connsiteY2" fmla="*/ 0 h 1464215"/>
              <a:gd name="connsiteX3" fmla="*/ 2091832 w 2091832"/>
              <a:gd name="connsiteY3" fmla="*/ 244085 h 1464215"/>
              <a:gd name="connsiteX4" fmla="*/ 2091832 w 2091832"/>
              <a:gd name="connsiteY4" fmla="*/ 1220130 h 1464215"/>
              <a:gd name="connsiteX5" fmla="*/ 1847747 w 2091832"/>
              <a:gd name="connsiteY5" fmla="*/ 1464215 h 1464215"/>
              <a:gd name="connsiteX6" fmla="*/ 244085 w 2091832"/>
              <a:gd name="connsiteY6" fmla="*/ 1464215 h 1464215"/>
              <a:gd name="connsiteX7" fmla="*/ 0 w 2091832"/>
              <a:gd name="connsiteY7" fmla="*/ 1220130 h 1464215"/>
              <a:gd name="connsiteX8" fmla="*/ 0 w 2091832"/>
              <a:gd name="connsiteY8" fmla="*/ 244085 h 14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1832" h="1464215">
                <a:moveTo>
                  <a:pt x="0" y="244085"/>
                </a:moveTo>
                <a:cubicBezTo>
                  <a:pt x="0" y="109281"/>
                  <a:pt x="109281" y="0"/>
                  <a:pt x="244085" y="0"/>
                </a:cubicBezTo>
                <a:lnTo>
                  <a:pt x="1847747" y="0"/>
                </a:lnTo>
                <a:cubicBezTo>
                  <a:pt x="1982551" y="0"/>
                  <a:pt x="2091832" y="109281"/>
                  <a:pt x="2091832" y="244085"/>
                </a:cubicBezTo>
                <a:lnTo>
                  <a:pt x="2091832" y="1220130"/>
                </a:lnTo>
                <a:cubicBezTo>
                  <a:pt x="2091832" y="1354934"/>
                  <a:pt x="1982551" y="1464215"/>
                  <a:pt x="1847747" y="1464215"/>
                </a:cubicBezTo>
                <a:lnTo>
                  <a:pt x="244085" y="1464215"/>
                </a:lnTo>
                <a:cubicBezTo>
                  <a:pt x="109281" y="1464215"/>
                  <a:pt x="0" y="1354934"/>
                  <a:pt x="0" y="1220130"/>
                </a:cubicBezTo>
                <a:lnTo>
                  <a:pt x="0" y="244085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00" tIns="151500" rIns="151500" bIns="1515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b="1" dirty="0" smtClean="0">
                <a:latin typeface="Calibri" pitchFamily="34" charset="0"/>
              </a:rPr>
              <a:t>ADMINISTRACIÓN</a:t>
            </a:r>
          </a:p>
        </p:txBody>
      </p:sp>
      <p:sp>
        <p:nvSpPr>
          <p:cNvPr id="13" name="Forma libre 12"/>
          <p:cNvSpPr/>
          <p:nvPr/>
        </p:nvSpPr>
        <p:spPr>
          <a:xfrm>
            <a:off x="4195956" y="2041293"/>
            <a:ext cx="3385294" cy="1470641"/>
          </a:xfrm>
          <a:custGeom>
            <a:avLst/>
            <a:gdLst>
              <a:gd name="connsiteX0" fmla="*/ 0 w 1521399"/>
              <a:gd name="connsiteY0" fmla="*/ 0 h 1183443"/>
              <a:gd name="connsiteX1" fmla="*/ 1521399 w 1521399"/>
              <a:gd name="connsiteY1" fmla="*/ 0 h 1183443"/>
              <a:gd name="connsiteX2" fmla="*/ 1521399 w 1521399"/>
              <a:gd name="connsiteY2" fmla="*/ 1183443 h 1183443"/>
              <a:gd name="connsiteX3" fmla="*/ 0 w 1521399"/>
              <a:gd name="connsiteY3" fmla="*/ 1183443 h 1183443"/>
              <a:gd name="connsiteX4" fmla="*/ 0 w 1521399"/>
              <a:gd name="connsiteY4" fmla="*/ 0 h 118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99" h="1183443">
                <a:moveTo>
                  <a:pt x="0" y="0"/>
                </a:moveTo>
                <a:lnTo>
                  <a:pt x="1521399" y="0"/>
                </a:lnTo>
                <a:lnTo>
                  <a:pt x="1521399" y="1183443"/>
                </a:lnTo>
                <a:lnTo>
                  <a:pt x="0" y="11834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UTSAN / (UNION EUROPEA)</a:t>
            </a:r>
            <a:endParaRPr lang="es-HN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INVEST-H (AID)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CANADA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BANCO MUNDIAL (GAFSP)</a:t>
            </a:r>
            <a:endParaRPr lang="es-HN" kern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Flecha doblada hacia arriba 13"/>
          <p:cNvSpPr/>
          <p:nvPr/>
        </p:nvSpPr>
        <p:spPr>
          <a:xfrm rot="5400000">
            <a:off x="3492198" y="5260916"/>
            <a:ext cx="1242615" cy="106100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accent1">
                  <a:tint val="5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5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5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bre 14"/>
          <p:cNvSpPr/>
          <p:nvPr/>
        </p:nvSpPr>
        <p:spPr>
          <a:xfrm>
            <a:off x="3209341" y="3773173"/>
            <a:ext cx="2088171" cy="1331105"/>
          </a:xfrm>
          <a:custGeom>
            <a:avLst/>
            <a:gdLst>
              <a:gd name="connsiteX0" fmla="*/ 0 w 2091832"/>
              <a:gd name="connsiteY0" fmla="*/ 244085 h 1464215"/>
              <a:gd name="connsiteX1" fmla="*/ 244085 w 2091832"/>
              <a:gd name="connsiteY1" fmla="*/ 0 h 1464215"/>
              <a:gd name="connsiteX2" fmla="*/ 1847747 w 2091832"/>
              <a:gd name="connsiteY2" fmla="*/ 0 h 1464215"/>
              <a:gd name="connsiteX3" fmla="*/ 2091832 w 2091832"/>
              <a:gd name="connsiteY3" fmla="*/ 244085 h 1464215"/>
              <a:gd name="connsiteX4" fmla="*/ 2091832 w 2091832"/>
              <a:gd name="connsiteY4" fmla="*/ 1220130 h 1464215"/>
              <a:gd name="connsiteX5" fmla="*/ 1847747 w 2091832"/>
              <a:gd name="connsiteY5" fmla="*/ 1464215 h 1464215"/>
              <a:gd name="connsiteX6" fmla="*/ 244085 w 2091832"/>
              <a:gd name="connsiteY6" fmla="*/ 1464215 h 1464215"/>
              <a:gd name="connsiteX7" fmla="*/ 0 w 2091832"/>
              <a:gd name="connsiteY7" fmla="*/ 1220130 h 1464215"/>
              <a:gd name="connsiteX8" fmla="*/ 0 w 2091832"/>
              <a:gd name="connsiteY8" fmla="*/ 244085 h 14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1832" h="1464215">
                <a:moveTo>
                  <a:pt x="0" y="244085"/>
                </a:moveTo>
                <a:cubicBezTo>
                  <a:pt x="0" y="109281"/>
                  <a:pt x="109281" y="0"/>
                  <a:pt x="244085" y="0"/>
                </a:cubicBezTo>
                <a:lnTo>
                  <a:pt x="1847747" y="0"/>
                </a:lnTo>
                <a:cubicBezTo>
                  <a:pt x="1982551" y="0"/>
                  <a:pt x="2091832" y="109281"/>
                  <a:pt x="2091832" y="244085"/>
                </a:cubicBezTo>
                <a:lnTo>
                  <a:pt x="2091832" y="1220130"/>
                </a:lnTo>
                <a:cubicBezTo>
                  <a:pt x="2091832" y="1354934"/>
                  <a:pt x="1982551" y="1464215"/>
                  <a:pt x="1847747" y="1464215"/>
                </a:cubicBezTo>
                <a:lnTo>
                  <a:pt x="244085" y="1464215"/>
                </a:lnTo>
                <a:cubicBezTo>
                  <a:pt x="109281" y="1464215"/>
                  <a:pt x="0" y="1354934"/>
                  <a:pt x="0" y="1220130"/>
                </a:cubicBezTo>
                <a:lnTo>
                  <a:pt x="0" y="2440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500" tIns="151500" rIns="151500" bIns="15150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b="1" dirty="0" smtClean="0">
                <a:latin typeface="Calibri" pitchFamily="34" charset="0"/>
              </a:rPr>
              <a:t>IMPLEMENTACIÓN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4726228" y="3846265"/>
            <a:ext cx="1141049" cy="118344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a libre 17"/>
          <p:cNvSpPr/>
          <p:nvPr/>
        </p:nvSpPr>
        <p:spPr>
          <a:xfrm>
            <a:off x="5561941" y="3525316"/>
            <a:ext cx="1818371" cy="1794636"/>
          </a:xfrm>
          <a:custGeom>
            <a:avLst/>
            <a:gdLst>
              <a:gd name="connsiteX0" fmla="*/ 0 w 1521399"/>
              <a:gd name="connsiteY0" fmla="*/ 0 h 1183443"/>
              <a:gd name="connsiteX1" fmla="*/ 1521399 w 1521399"/>
              <a:gd name="connsiteY1" fmla="*/ 0 h 1183443"/>
              <a:gd name="connsiteX2" fmla="*/ 1521399 w 1521399"/>
              <a:gd name="connsiteY2" fmla="*/ 1183443 h 1183443"/>
              <a:gd name="connsiteX3" fmla="*/ 0 w 1521399"/>
              <a:gd name="connsiteY3" fmla="*/ 1183443 h 1183443"/>
              <a:gd name="connsiteX4" fmla="*/ 0 w 1521399"/>
              <a:gd name="connsiteY4" fmla="*/ 0 h 118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399" h="1183443">
                <a:moveTo>
                  <a:pt x="0" y="0"/>
                </a:moveTo>
                <a:lnTo>
                  <a:pt x="1521399" y="0"/>
                </a:lnTo>
                <a:lnTo>
                  <a:pt x="1521399" y="1183443"/>
                </a:lnTo>
                <a:lnTo>
                  <a:pt x="0" y="11834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400" b="1" kern="1200" dirty="0" err="1" smtClean="0"/>
              <a:t>Fintrac</a:t>
            </a:r>
            <a:endParaRPr lang="es-HN" sz="1400" b="1" kern="1200" dirty="0"/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400" b="1" kern="1200" dirty="0" smtClean="0"/>
              <a:t>Mancomunidades</a:t>
            </a:r>
            <a:endParaRPr lang="es-HN" sz="1400" b="1" kern="1200" dirty="0"/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400" b="1" kern="1200" dirty="0" smtClean="0"/>
              <a:t>IFPRI</a:t>
            </a:r>
            <a:endParaRPr lang="es-HN" sz="1400" b="1" kern="1200" dirty="0"/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400" b="1" kern="1200" dirty="0" smtClean="0"/>
              <a:t>NNUU</a:t>
            </a:r>
            <a:r>
              <a:rPr lang="es-MX" sz="1400" b="1" dirty="0" smtClean="0"/>
              <a:t>: </a:t>
            </a:r>
            <a:r>
              <a:rPr lang="es-MX" sz="1400" b="1" kern="1200" dirty="0" smtClean="0"/>
              <a:t>FAO, PMA, UNFPA</a:t>
            </a:r>
            <a:endParaRPr lang="es-HN" sz="1400" b="1" kern="1200" dirty="0"/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1400" b="1" kern="1200" dirty="0" smtClean="0"/>
              <a:t>ONG´s</a:t>
            </a:r>
            <a:endParaRPr lang="es-HN" sz="1400" b="1" kern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46" y="5640532"/>
            <a:ext cx="2029658" cy="121746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404266" y="5319952"/>
            <a:ext cx="1815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HN" sz="1600" b="1" dirty="0" smtClean="0">
                <a:solidFill>
                  <a:schemeClr val="bg1"/>
                </a:solidFill>
              </a:rPr>
              <a:t>145,000 familias</a:t>
            </a:r>
            <a:endParaRPr lang="es-HN" sz="1600" b="1" dirty="0">
              <a:solidFill>
                <a:schemeClr val="bg1"/>
              </a:solidFill>
            </a:endParaRPr>
          </a:p>
        </p:txBody>
      </p:sp>
      <p:sp>
        <p:nvSpPr>
          <p:cNvPr id="19" name="Flecha doblada hacia arriba 18"/>
          <p:cNvSpPr/>
          <p:nvPr/>
        </p:nvSpPr>
        <p:spPr>
          <a:xfrm rot="16200000">
            <a:off x="5050317" y="2844664"/>
            <a:ext cx="5061866" cy="99380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gradFill flip="none" rotWithShape="1">
            <a:gsLst>
              <a:gs pos="0">
                <a:schemeClr val="accent1">
                  <a:tint val="5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5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5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1 Rectángulo"/>
          <p:cNvSpPr/>
          <p:nvPr/>
        </p:nvSpPr>
        <p:spPr>
          <a:xfrm>
            <a:off x="5294522" y="5300846"/>
            <a:ext cx="2013782" cy="376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400" b="1" smtClean="0"/>
              <a:t>145,000 </a:t>
            </a:r>
            <a:r>
              <a:rPr lang="es-GT" sz="1400" b="1" dirty="0" smtClean="0"/>
              <a:t>FAMILIAS</a:t>
            </a:r>
            <a:endParaRPr lang="es-GT" sz="1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96178" y="5410835"/>
            <a:ext cx="230063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GT" b="1" dirty="0" smtClean="0"/>
              <a:t>ESTRUCTURA</a:t>
            </a:r>
          </a:p>
          <a:p>
            <a:pPr algn="ctr"/>
            <a:r>
              <a:rPr lang="es-GT" b="1" dirty="0" smtClean="0"/>
              <a:t>ORGANIZACIONAL</a:t>
            </a:r>
          </a:p>
          <a:p>
            <a:pPr algn="ctr"/>
            <a:r>
              <a:rPr lang="es-GT" b="1" dirty="0" smtClean="0"/>
              <a:t>DE LA ACS</a:t>
            </a:r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4894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0600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fontScale="90000"/>
          </a:bodyPr>
          <a:lstStyle/>
          <a:p>
            <a:r>
              <a:rPr lang="es-MX" dirty="0" smtClean="0"/>
              <a:t>Consolidación y sostenibilidad de la ACS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s-MX" dirty="0" smtClean="0"/>
              <a:t>La SCGG ha asumido la dirección y coordinación de la ACS, para la consolidación y sostenibilidad de la  ACS y del sistema de seguridad alimentaria y nutricional.</a:t>
            </a:r>
          </a:p>
          <a:p>
            <a:pPr>
              <a:spcAft>
                <a:spcPts val="600"/>
              </a:spcAft>
            </a:pPr>
            <a:r>
              <a:rPr lang="es-MX" dirty="0" smtClean="0"/>
              <a:t>Ha puesto a disposición procedimientos para asegurar la elegibilidad de los gastos.</a:t>
            </a:r>
          </a:p>
          <a:p>
            <a:r>
              <a:rPr lang="es-MX" dirty="0" smtClean="0"/>
              <a:t>Los procedimientos están armonizados con los requerimientos de los donantes, en el marco de los acuerdos internacionales.</a:t>
            </a:r>
            <a:endParaRPr lang="es-HN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83330659"/>
              </p:ext>
            </p:extLst>
          </p:nvPr>
        </p:nvGraphicFramePr>
        <p:xfrm>
          <a:off x="683568" y="4941168"/>
          <a:ext cx="734481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788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Fortaleciendo estrategias comunes de la ACS para aumentar la RESILIENCIA</a:t>
            </a:r>
            <a:endParaRPr lang="es-GT" dirty="0"/>
          </a:p>
        </p:txBody>
      </p:sp>
      <p:sp>
        <p:nvSpPr>
          <p:cNvPr id="4" name="AutoShape 2" descr="Resultado de imagen para cosecha de ag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sp>
        <p:nvSpPr>
          <p:cNvPr id="5" name="AutoShape 4" descr="Resultado de imagen para cosecha de ag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sp>
        <p:nvSpPr>
          <p:cNvPr id="6" name="AutoShape 6" descr="Resultado de imagen para cosecha de agu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sp>
        <p:nvSpPr>
          <p:cNvPr id="7" name="AutoShape 8" descr="Resultado de imagen para cosecha de agu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59" y="1490850"/>
            <a:ext cx="7852017" cy="306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9926" y="1727389"/>
            <a:ext cx="3520265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b="1" dirty="0" smtClean="0">
                <a:solidFill>
                  <a:schemeClr val="bg1"/>
                </a:solidFill>
              </a:rPr>
              <a:t>COSECHAS DE AGUA</a:t>
            </a:r>
            <a:endParaRPr lang="es-GT" b="1" dirty="0">
              <a:solidFill>
                <a:schemeClr val="bg1"/>
              </a:solidFill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469311" y="2772991"/>
            <a:ext cx="4002726" cy="4024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s-GT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Pilar: DISPONIBILIDAD</a:t>
            </a:r>
            <a:endParaRPr lang="es-GT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490271580"/>
              </p:ext>
            </p:extLst>
          </p:nvPr>
        </p:nvGraphicFramePr>
        <p:xfrm>
          <a:off x="1254486" y="4421336"/>
          <a:ext cx="6432376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3131840" y="5401332"/>
            <a:ext cx="457200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+</a:t>
            </a:r>
            <a:endParaRPr lang="es-HN" sz="4000" dirty="0"/>
          </a:p>
        </p:txBody>
      </p:sp>
      <p:sp>
        <p:nvSpPr>
          <p:cNvPr id="13" name="Rectángulo 12"/>
          <p:cNvSpPr/>
          <p:nvPr/>
        </p:nvSpPr>
        <p:spPr>
          <a:xfrm>
            <a:off x="5368500" y="5421600"/>
            <a:ext cx="457200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000" dirty="0"/>
              <a:t>=</a:t>
            </a:r>
            <a:endParaRPr lang="es-HN" sz="4000" dirty="0"/>
          </a:p>
        </p:txBody>
      </p:sp>
    </p:spTree>
    <p:extLst>
      <p:ext uri="{BB962C8B-B14F-4D97-AF65-F5344CB8AC3E}">
        <p14:creationId xmlns:p14="http://schemas.microsoft.com/office/powerpoint/2010/main" val="8336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Mapa de intervención de la Alianza del Corredor Seco</a:t>
            </a:r>
            <a:endParaRPr lang="es-GT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Pacta\AppData\Local\Temp\ZOI ACS Completo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291"/>
          <a:stretch>
            <a:fillRect/>
          </a:stretch>
        </p:blipFill>
        <p:spPr bwMode="auto">
          <a:xfrm>
            <a:off x="251520" y="1412776"/>
            <a:ext cx="8640960" cy="54707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5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263" y="406245"/>
            <a:ext cx="8229600" cy="990600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Implementación de la estrategia</a:t>
            </a:r>
            <a:endParaRPr lang="es-HN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18426666"/>
              </p:ext>
            </p:extLst>
          </p:nvPr>
        </p:nvGraphicFramePr>
        <p:xfrm>
          <a:off x="1683087" y="1388492"/>
          <a:ext cx="698477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457200" y="1524000"/>
            <a:ext cx="1162472" cy="4857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s-MX" sz="2800" dirty="0" smtClean="0"/>
              <a:t>SOSTENIBILIDAD</a:t>
            </a:r>
            <a:endParaRPr lang="es-HN" sz="2800" dirty="0"/>
          </a:p>
        </p:txBody>
      </p:sp>
      <p:sp>
        <p:nvSpPr>
          <p:cNvPr id="6" name="Flecha doblada 5"/>
          <p:cNvSpPr/>
          <p:nvPr/>
        </p:nvSpPr>
        <p:spPr>
          <a:xfrm>
            <a:off x="1115616" y="1524000"/>
            <a:ext cx="1656184" cy="6808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>
              <a:solidFill>
                <a:schemeClr val="tx1"/>
              </a:solidFill>
            </a:endParaRPr>
          </a:p>
        </p:txBody>
      </p:sp>
      <p:sp>
        <p:nvSpPr>
          <p:cNvPr id="7" name="Flecha doblada 6"/>
          <p:cNvSpPr/>
          <p:nvPr/>
        </p:nvSpPr>
        <p:spPr>
          <a:xfrm flipV="1">
            <a:off x="1038436" y="5971480"/>
            <a:ext cx="1656184" cy="6808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47248" cy="3312368"/>
          </a:xfrm>
          <a:gradFill flip="none" rotWithShape="1">
            <a:gsLst>
              <a:gs pos="0">
                <a:schemeClr val="accent1">
                  <a:shade val="70000"/>
                  <a:satMod val="150000"/>
                </a:schemeClr>
              </a:gs>
              <a:gs pos="34000">
                <a:schemeClr val="accent1">
                  <a:shade val="70000"/>
                  <a:satMod val="140000"/>
                </a:schemeClr>
              </a:gs>
              <a:gs pos="70000">
                <a:schemeClr val="accent1">
                  <a:tint val="100000"/>
                  <a:shade val="90000"/>
                  <a:satMod val="140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</a:schemeClr>
              </a:gs>
            </a:gsLst>
            <a:lin ang="54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SzPct val="100000"/>
            </a:pPr>
            <a:r>
              <a:rPr lang="es-MX" sz="3600" b="1" dirty="0" smtClean="0"/>
              <a:t>Principios para la operatividad de la estrategia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 smtClean="0"/>
              <a:t>	</a:t>
            </a:r>
            <a:r>
              <a:rPr lang="es-MX" sz="3100" b="1" dirty="0" smtClean="0">
                <a:solidFill>
                  <a:srgbClr val="FFFF00"/>
                </a:solidFill>
              </a:rPr>
              <a:t>1. </a:t>
            </a:r>
            <a:r>
              <a:rPr lang="es-MX" sz="3100" b="1" dirty="0">
                <a:solidFill>
                  <a:srgbClr val="FFFF00"/>
                </a:solidFill>
              </a:rPr>
              <a:t>T</a:t>
            </a:r>
            <a:r>
              <a:rPr lang="es-MX" sz="3100" b="1" dirty="0" smtClean="0">
                <a:solidFill>
                  <a:srgbClr val="FFFF00"/>
                </a:solidFill>
              </a:rPr>
              <a:t>razabilidad de los fondos</a:t>
            </a:r>
            <a:br>
              <a:rPr lang="es-MX" sz="3100" b="1" dirty="0" smtClean="0">
                <a:solidFill>
                  <a:srgbClr val="FFFF00"/>
                </a:solidFill>
              </a:rPr>
            </a:br>
            <a:r>
              <a:rPr lang="es-MX" sz="3100" b="1" dirty="0" smtClean="0">
                <a:solidFill>
                  <a:srgbClr val="FFFF00"/>
                </a:solidFill>
              </a:rPr>
              <a:t>	2. Transparencia</a:t>
            </a:r>
            <a:br>
              <a:rPr lang="es-MX" sz="3100" b="1" dirty="0" smtClean="0">
                <a:solidFill>
                  <a:srgbClr val="FFFF00"/>
                </a:solidFill>
              </a:rPr>
            </a:br>
            <a:r>
              <a:rPr lang="es-MX" sz="3100" b="1" dirty="0" smtClean="0">
                <a:solidFill>
                  <a:srgbClr val="FFFF00"/>
                </a:solidFill>
              </a:rPr>
              <a:t>	3.  Eficiencia</a:t>
            </a:r>
            <a:br>
              <a:rPr lang="es-MX" sz="3100" b="1" dirty="0" smtClean="0">
                <a:solidFill>
                  <a:srgbClr val="FFFF00"/>
                </a:solidFill>
              </a:rPr>
            </a:br>
            <a:r>
              <a:rPr lang="es-MX" sz="3100" b="1" dirty="0" smtClean="0">
                <a:solidFill>
                  <a:srgbClr val="FFFF00"/>
                </a:solidFill>
              </a:rPr>
              <a:t>	4.  Calidad </a:t>
            </a:r>
            <a:endParaRPr lang="es-MX" sz="3600" dirty="0">
              <a:solidFill>
                <a:srgbClr val="FFFF00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54360" y="4725144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s-GT" dirty="0" smtClean="0"/>
              <a:t>Sistematización del proceso: mejores prácticas</a:t>
            </a:r>
          </a:p>
          <a:p>
            <a:pPr>
              <a:buFont typeface="Wingdings" pitchFamily="2" charset="2"/>
              <a:buChar char="§"/>
            </a:pPr>
            <a:r>
              <a:rPr lang="es-GT" dirty="0"/>
              <a:t>Apoyo de los proyectos para la ejecución y sostenibilidad</a:t>
            </a:r>
          </a:p>
          <a:p>
            <a:pPr>
              <a:buFont typeface="Wingdings" pitchFamily="2" charset="2"/>
              <a:buChar char="§"/>
            </a:pPr>
            <a:r>
              <a:rPr lang="es-GT" dirty="0"/>
              <a:t>P</a:t>
            </a:r>
            <a:r>
              <a:rPr lang="es-GT" dirty="0" smtClean="0"/>
              <a:t>articipación activa de los municipios y comunidades</a:t>
            </a:r>
          </a:p>
          <a:p>
            <a:pPr>
              <a:buFontTx/>
              <a:buChar char="-"/>
            </a:pPr>
            <a:endParaRPr lang="es-GT" dirty="0"/>
          </a:p>
        </p:txBody>
      </p:sp>
      <p:sp>
        <p:nvSpPr>
          <p:cNvPr id="8" name="Flecha abajo 7"/>
          <p:cNvSpPr/>
          <p:nvPr/>
        </p:nvSpPr>
        <p:spPr>
          <a:xfrm>
            <a:off x="3461048" y="4041068"/>
            <a:ext cx="2016224" cy="576064"/>
          </a:xfrm>
          <a:prstGeom prst="downArrow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706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17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Gracias</a:t>
            </a:r>
            <a:endParaRPr lang="es-GT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8" y="2420888"/>
            <a:ext cx="4032449" cy="2520280"/>
          </a:xfrm>
          <a:prstGeom prst="rect">
            <a:avLst/>
          </a:prstGeom>
        </p:spPr>
      </p:pic>
      <p:pic>
        <p:nvPicPr>
          <p:cNvPr id="5" name="4 Imagen" descr="C:\Users\Usuario\AppData\Local\Temp\Logo de Coordinaciòn General de Gobierno.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5" t="17882" r="21824" b="55294"/>
          <a:stretch/>
        </p:blipFill>
        <p:spPr bwMode="auto">
          <a:xfrm>
            <a:off x="1403648" y="510491"/>
            <a:ext cx="6120680" cy="1622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08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34447"/>
            <a:ext cx="8229600" cy="945538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s-MX" b="1" dirty="0" smtClean="0"/>
              <a:t>Financiamiento ACS</a:t>
            </a:r>
            <a:endParaRPr lang="es-HN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6831402"/>
              </p:ext>
            </p:extLst>
          </p:nvPr>
        </p:nvGraphicFramePr>
        <p:xfrm>
          <a:off x="683568" y="1484784"/>
          <a:ext cx="756084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4777997" y="2900021"/>
            <a:ext cx="3306177" cy="1368152"/>
            <a:chOff x="4747018" y="3212976"/>
            <a:chExt cx="3306177" cy="1368152"/>
          </a:xfrm>
        </p:grpSpPr>
        <p:sp>
          <p:nvSpPr>
            <p:cNvPr id="8" name="Rectángulo redondeado 7"/>
            <p:cNvSpPr/>
            <p:nvPr/>
          </p:nvSpPr>
          <p:spPr>
            <a:xfrm>
              <a:off x="4747018" y="3861048"/>
              <a:ext cx="1193134" cy="72008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 smtClean="0"/>
                <a:t>40 US$</a:t>
              </a:r>
            </a:p>
            <a:p>
              <a:pPr algn="ctr"/>
              <a:r>
                <a:rPr lang="es-MX" sz="1600" dirty="0" smtClean="0"/>
                <a:t>(Millones)</a:t>
              </a:r>
              <a:endParaRPr lang="es-HN" sz="1600" dirty="0"/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6860061" y="3844032"/>
              <a:ext cx="1193134" cy="72008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2</a:t>
              </a:r>
              <a:r>
                <a:rPr lang="es-MX" dirty="0" smtClean="0"/>
                <a:t>0 US$</a:t>
              </a:r>
            </a:p>
            <a:p>
              <a:pPr algn="ctr"/>
              <a:r>
                <a:rPr lang="es-MX" sz="1600" dirty="0" smtClean="0"/>
                <a:t>(Millones)</a:t>
              </a:r>
              <a:endParaRPr lang="es-HN" sz="1600" dirty="0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5343585" y="3573016"/>
              <a:ext cx="21130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>
              <a:endCxn id="8" idx="0"/>
            </p:cNvCxnSpPr>
            <p:nvPr/>
          </p:nvCxnSpPr>
          <p:spPr>
            <a:xfrm>
              <a:off x="5343585" y="3573016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>
              <a:endCxn id="9" idx="0"/>
            </p:cNvCxnSpPr>
            <p:nvPr/>
          </p:nvCxnSpPr>
          <p:spPr>
            <a:xfrm>
              <a:off x="7456628" y="3573016"/>
              <a:ext cx="0" cy="271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6400106" y="3212976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ángulo redondeado 18"/>
          <p:cNvSpPr/>
          <p:nvPr/>
        </p:nvSpPr>
        <p:spPr>
          <a:xfrm>
            <a:off x="1205492" y="5373216"/>
            <a:ext cx="3168352" cy="47711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TOTAL 145 US  (Millones)…..</a:t>
            </a:r>
            <a:endParaRPr lang="es-HN" sz="1600" b="1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4733884" y="5374456"/>
            <a:ext cx="3350290" cy="47711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TOTAL 60 US$ (millones)</a:t>
            </a:r>
            <a:endParaRPr lang="es-HN" sz="1600" b="1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339752" y="6093296"/>
            <a:ext cx="4176464" cy="47711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TOTAL  INVERSIÓN ACS </a:t>
            </a:r>
            <a:r>
              <a:rPr lang="es-MX" sz="1600" b="1" dirty="0" smtClean="0"/>
              <a:t> 205 US (millones.</a:t>
            </a:r>
            <a:endParaRPr lang="es-HN" sz="1600" b="1" dirty="0"/>
          </a:p>
        </p:txBody>
      </p:sp>
    </p:spTree>
    <p:extLst>
      <p:ext uri="{BB962C8B-B14F-4D97-AF65-F5344CB8AC3E}">
        <p14:creationId xmlns:p14="http://schemas.microsoft.com/office/powerpoint/2010/main" val="41355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Uso de los fondos del Gobierno</a:t>
            </a:r>
            <a:endParaRPr lang="es-HN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95232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MX" dirty="0" smtClean="0"/>
              <a:t>En </a:t>
            </a:r>
            <a:r>
              <a:rPr lang="es-MX" b="1" dirty="0" smtClean="0"/>
              <a:t>ESTRATEGIAS</a:t>
            </a:r>
            <a:r>
              <a:rPr lang="es-MX" dirty="0" smtClean="0"/>
              <a:t> comunes a todo el territorio de la ACS.</a:t>
            </a:r>
          </a:p>
          <a:p>
            <a:pPr lvl="1">
              <a:spcAft>
                <a:spcPts val="600"/>
              </a:spcAft>
            </a:pPr>
            <a:r>
              <a:rPr lang="es-MX" dirty="0" smtClean="0"/>
              <a:t>Aporta lineamientos y apoyo técnico para la implementación con el fin de mejorar la efectividad y la eficiencia de las intervenciones.</a:t>
            </a:r>
          </a:p>
          <a:p>
            <a:pPr lvl="1">
              <a:spcAft>
                <a:spcPts val="600"/>
              </a:spcAft>
            </a:pPr>
            <a:r>
              <a:rPr lang="es-MX" dirty="0" smtClean="0"/>
              <a:t>En el marco de la Política y la Estrategia de Seguridad Alimentaria y Nutricional.</a:t>
            </a:r>
          </a:p>
          <a:p>
            <a:pPr lvl="1">
              <a:spcAft>
                <a:spcPts val="600"/>
              </a:spcAft>
            </a:pPr>
            <a:r>
              <a:rPr lang="es-MX" dirty="0" smtClean="0"/>
              <a:t>Dirigidas a alcanzar los objetivos e indicadores de la ACS.</a:t>
            </a:r>
          </a:p>
          <a:p>
            <a:pPr lvl="1">
              <a:spcAft>
                <a:spcPts val="600"/>
              </a:spcAft>
            </a:pPr>
            <a:endParaRPr lang="es-HN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483768" y="5117976"/>
            <a:ext cx="6203032" cy="147616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s-MX" sz="2000" dirty="0"/>
              <a:t>C</a:t>
            </a:r>
            <a:r>
              <a:rPr lang="es-MX" sz="2000" dirty="0" smtClean="0"/>
              <a:t>OSECHAS DE AGUA</a:t>
            </a:r>
          </a:p>
          <a:p>
            <a:pPr>
              <a:spcAft>
                <a:spcPts val="600"/>
              </a:spcAft>
            </a:pPr>
            <a:r>
              <a:rPr lang="es-MX" sz="2000" dirty="0" smtClean="0"/>
              <a:t>ALMACENAMIENTO DE GRANOS</a:t>
            </a:r>
          </a:p>
          <a:p>
            <a:pPr>
              <a:spcAft>
                <a:spcPts val="600"/>
              </a:spcAft>
            </a:pPr>
            <a:r>
              <a:rPr lang="es-MX" sz="2000" dirty="0" smtClean="0"/>
              <a:t>MEJORAMIENTO INFRAESTRUCTURA</a:t>
            </a:r>
            <a:endParaRPr lang="es-HN" sz="2000" dirty="0"/>
          </a:p>
        </p:txBody>
      </p:sp>
      <p:sp>
        <p:nvSpPr>
          <p:cNvPr id="5" name="Flecha curvada hacia la derecha 4"/>
          <p:cNvSpPr/>
          <p:nvPr/>
        </p:nvSpPr>
        <p:spPr>
          <a:xfrm rot="19622838">
            <a:off x="1252938" y="4871356"/>
            <a:ext cx="720080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2 Rectángulo redondeado"/>
          <p:cNvSpPr/>
          <p:nvPr/>
        </p:nvSpPr>
        <p:spPr>
          <a:xfrm>
            <a:off x="4626737" y="4275093"/>
            <a:ext cx="4228728" cy="2497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20272" y="1268760"/>
            <a:ext cx="1728192" cy="2755403"/>
          </a:xfrm>
          <a:solidFill>
            <a:schemeClr val="accent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Marco de resultados ACS para una Vida Mejor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40561" y="800105"/>
            <a:ext cx="5680698" cy="5972317"/>
          </a:xfrm>
          <a:prstGeom prst="roundRect">
            <a:avLst>
              <a:gd name="adj" fmla="val 106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64833" y="188642"/>
            <a:ext cx="4104456" cy="3882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4F81BD">
                    <a:lumMod val="50000"/>
                  </a:srgbClr>
                </a:solidFill>
              </a:rPr>
              <a:t>ALIANZA PARA EL CORREDOR SECO </a:t>
            </a:r>
            <a:endParaRPr lang="en-US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996309"/>
            <a:ext cx="2700000" cy="432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Productividad Agrícola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1540013"/>
            <a:ext cx="2700000" cy="432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Acceso a Mercados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2056970"/>
            <a:ext cx="2700000" cy="432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trabajo no agrícola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2570492"/>
            <a:ext cx="2700000" cy="432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Cosechas de Agua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708144" y="1556793"/>
            <a:ext cx="2160000" cy="109812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1: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Mejorar el Ingreso Rural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26719" y="3067881"/>
            <a:ext cx="2700000" cy="4320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Diversidad y Calidad dieta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03864" y="3717080"/>
            <a:ext cx="2844000" cy="4320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Acceso Agua y Saneamiento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08144" y="3050958"/>
            <a:ext cx="2160000" cy="109812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2: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Mejorar el Estado Nutricional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11561" y="5877320"/>
            <a:ext cx="2700000" cy="432000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Monitoreo y Evaluación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708144" y="5499229"/>
            <a:ext cx="2160000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4: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Mejorar el diseño y planificación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42" name="41 Conector recto"/>
          <p:cNvCxnSpPr>
            <a:stCxn id="17" idx="2"/>
          </p:cNvCxnSpPr>
          <p:nvPr/>
        </p:nvCxnSpPr>
        <p:spPr>
          <a:xfrm>
            <a:off x="2517061" y="576855"/>
            <a:ext cx="0" cy="2167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611560" y="4581128"/>
            <a:ext cx="2700000" cy="432000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 Infraestructura 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708144" y="4275093"/>
            <a:ext cx="2160000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3: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Mejorar las vías de acceso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6021259" y="2861937"/>
            <a:ext cx="989914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15 Rectángulo"/>
          <p:cNvSpPr/>
          <p:nvPr/>
        </p:nvSpPr>
        <p:spPr>
          <a:xfrm>
            <a:off x="6516216" y="4365104"/>
            <a:ext cx="2016224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5: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Cambio Climático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6" name="15 Rectángulo"/>
          <p:cNvSpPr/>
          <p:nvPr/>
        </p:nvSpPr>
        <p:spPr>
          <a:xfrm>
            <a:off x="6516216" y="5589240"/>
            <a:ext cx="2016224" cy="1098123"/>
          </a:xfrm>
          <a:prstGeom prst="rect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black"/>
                </a:solidFill>
              </a:rPr>
              <a:t>Objetivo 6: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Educación </a:t>
            </a:r>
          </a:p>
          <a:p>
            <a:pPr algn="ctr"/>
            <a:r>
              <a:rPr lang="es-MX" b="1" dirty="0">
                <a:solidFill>
                  <a:prstClr val="black"/>
                </a:solidFill>
              </a:rPr>
              <a:t>Sexual y reproductiva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38" name="44 Conector recto de flecha"/>
          <p:cNvCxnSpPr/>
          <p:nvPr/>
        </p:nvCxnSpPr>
        <p:spPr>
          <a:xfrm flipH="1" flipV="1">
            <a:off x="7992379" y="4024164"/>
            <a:ext cx="1" cy="2520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12" idx="3"/>
            <a:endCxn id="15" idx="1"/>
          </p:cNvCxnSpPr>
          <p:nvPr/>
        </p:nvCxnSpPr>
        <p:spPr>
          <a:xfrm flipV="1">
            <a:off x="3347864" y="3600019"/>
            <a:ext cx="360280" cy="333061"/>
          </a:xfrm>
          <a:prstGeom prst="bentConnector3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5" idx="3"/>
            <a:endCxn id="14" idx="1"/>
          </p:cNvCxnSpPr>
          <p:nvPr/>
        </p:nvCxnSpPr>
        <p:spPr>
          <a:xfrm>
            <a:off x="3311560" y="1212309"/>
            <a:ext cx="396584" cy="893545"/>
          </a:xfrm>
          <a:prstGeom prst="bent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3"/>
            <a:endCxn id="14" idx="1"/>
          </p:cNvCxnSpPr>
          <p:nvPr/>
        </p:nvCxnSpPr>
        <p:spPr>
          <a:xfrm flipV="1">
            <a:off x="3311560" y="2105854"/>
            <a:ext cx="396584" cy="680638"/>
          </a:xfrm>
          <a:prstGeom prst="bent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6" idx="3"/>
            <a:endCxn id="14" idx="1"/>
          </p:cNvCxnSpPr>
          <p:nvPr/>
        </p:nvCxnSpPr>
        <p:spPr>
          <a:xfrm>
            <a:off x="3311560" y="1756013"/>
            <a:ext cx="396584" cy="34984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7" idx="3"/>
            <a:endCxn id="14" idx="1"/>
          </p:cNvCxnSpPr>
          <p:nvPr/>
        </p:nvCxnSpPr>
        <p:spPr>
          <a:xfrm flipV="1">
            <a:off x="3311560" y="2105854"/>
            <a:ext cx="396584" cy="167116"/>
          </a:xfrm>
          <a:prstGeom prst="bentConnector3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1" idx="3"/>
            <a:endCxn id="15" idx="1"/>
          </p:cNvCxnSpPr>
          <p:nvPr/>
        </p:nvCxnSpPr>
        <p:spPr>
          <a:xfrm>
            <a:off x="3326719" y="3283881"/>
            <a:ext cx="381425" cy="316138"/>
          </a:xfrm>
          <a:prstGeom prst="bentConnector3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1" idx="3"/>
            <a:endCxn id="43" idx="1"/>
          </p:cNvCxnSpPr>
          <p:nvPr/>
        </p:nvCxnSpPr>
        <p:spPr>
          <a:xfrm>
            <a:off x="3311560" y="4797128"/>
            <a:ext cx="396584" cy="27027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3" idx="3"/>
            <a:endCxn id="16" idx="1"/>
          </p:cNvCxnSpPr>
          <p:nvPr/>
        </p:nvCxnSpPr>
        <p:spPr>
          <a:xfrm flipV="1">
            <a:off x="3311561" y="6048291"/>
            <a:ext cx="396583" cy="45029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6323997" y="0"/>
            <a:ext cx="2820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Impact" pitchFamily="34" charset="0"/>
              </a:rPr>
              <a:t>Componentes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71800" y="1332028"/>
            <a:ext cx="4041775" cy="3951288"/>
          </a:xfrm>
        </p:spPr>
        <p:txBody>
          <a:bodyPr>
            <a:normAutofit fontScale="62500" lnSpcReduction="20000"/>
          </a:bodyPr>
          <a:lstStyle/>
          <a:p>
            <a:r>
              <a:rPr lang="es-HN" dirty="0"/>
              <a:t>Proporcionar una formación práctica y asistencia técnica en buenas prácticas agrícolas (</a:t>
            </a:r>
            <a:r>
              <a:rPr lang="es-HN" dirty="0" err="1"/>
              <a:t>BPA</a:t>
            </a:r>
            <a:r>
              <a:rPr lang="es-HN" dirty="0"/>
              <a:t>) </a:t>
            </a:r>
            <a:r>
              <a:rPr lang="es-HN" dirty="0" smtClean="0"/>
              <a:t>en </a:t>
            </a:r>
            <a:r>
              <a:rPr lang="es-HN" dirty="0"/>
              <a:t>base a las exigencias del mercado.</a:t>
            </a:r>
          </a:p>
          <a:p>
            <a:r>
              <a:rPr lang="es-HN" dirty="0"/>
              <a:t>Transferir tecnologías para mejorar la productividad y la introducción de cultivos hortícolas de alto valor.</a:t>
            </a:r>
          </a:p>
          <a:p>
            <a:r>
              <a:rPr lang="es-HN" dirty="0"/>
              <a:t>Habilitar el acceso a las tecnologías de gestión del agua, como el riego por goteo, las mini represas, tanques de almacenamiento, sistemas de recolección de agua de lluvia, bombas de pedal.</a:t>
            </a:r>
          </a:p>
          <a:p>
            <a:r>
              <a:rPr lang="es-HN" dirty="0"/>
              <a:t>Ayudar a los pequeños productores a recuperar la producción </a:t>
            </a:r>
            <a:r>
              <a:rPr lang="es-HN" dirty="0" smtClean="0"/>
              <a:t>,como ejemplo el impacto de la roya en el  </a:t>
            </a:r>
            <a:r>
              <a:rPr lang="es-HN" dirty="0"/>
              <a:t>café</a:t>
            </a:r>
            <a:r>
              <a:rPr lang="es-HN" dirty="0" smtClean="0"/>
              <a:t>.</a:t>
            </a:r>
          </a:p>
          <a:p>
            <a:r>
              <a:rPr lang="es-HN" dirty="0" smtClean="0"/>
              <a:t>Apoyo y desarrollo de la agricultura familiar con énfasis en el papel de la mujer y los jóvenes</a:t>
            </a:r>
            <a:endParaRPr lang="en-US" dirty="0"/>
          </a:p>
        </p:txBody>
      </p:sp>
      <p:grpSp>
        <p:nvGrpSpPr>
          <p:cNvPr id="3" name="2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4 Flecha derecha"/>
          <p:cNvSpPr/>
          <p:nvPr/>
        </p:nvSpPr>
        <p:spPr>
          <a:xfrm>
            <a:off x="1837458" y="1343931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8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627784" y="1349920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s-HN" dirty="0"/>
              <a:t>Promover la organización de los agricultores </a:t>
            </a:r>
            <a:r>
              <a:rPr lang="es-HN" dirty="0" smtClean="0"/>
              <a:t>y mejorar el </a:t>
            </a:r>
            <a:r>
              <a:rPr lang="es-HN" dirty="0"/>
              <a:t>acceso al mercado</a:t>
            </a:r>
          </a:p>
          <a:p>
            <a:r>
              <a:rPr lang="es-HN" dirty="0"/>
              <a:t>Desarrollar alianzas con el sector privado a largo plazo</a:t>
            </a:r>
          </a:p>
          <a:p>
            <a:r>
              <a:rPr lang="es-HN" dirty="0"/>
              <a:t>Insertar servicios de negocios con los compradores y proveedores de insumos.</a:t>
            </a:r>
          </a:p>
          <a:p>
            <a:r>
              <a:rPr lang="es-HN" dirty="0"/>
              <a:t>Agregar valor a, y mejorar el acceso a los proveedores de transporte.</a:t>
            </a:r>
          </a:p>
          <a:p>
            <a:r>
              <a:rPr lang="es-HN" dirty="0"/>
              <a:t>Abrirá puntos fronterizos clave con El Salvador para facilitar un mayor comercio regional.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4 Flecha derecha"/>
          <p:cNvSpPr/>
          <p:nvPr/>
        </p:nvSpPr>
        <p:spPr>
          <a:xfrm>
            <a:off x="1860043" y="1700808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62473" y="1340768"/>
            <a:ext cx="4041775" cy="3951288"/>
          </a:xfrm>
        </p:spPr>
        <p:txBody>
          <a:bodyPr>
            <a:normAutofit fontScale="92500" lnSpcReduction="10000"/>
          </a:bodyPr>
          <a:lstStyle/>
          <a:p>
            <a:r>
              <a:rPr lang="es-HN" dirty="0"/>
              <a:t>Analizar e identificar las cadenas de valor no agrícolas para aumentar los ingresos.</a:t>
            </a:r>
          </a:p>
          <a:p>
            <a:r>
              <a:rPr lang="es-HN" dirty="0"/>
              <a:t>Diversificar los ingresos a través de actividades no agrícolas.</a:t>
            </a:r>
          </a:p>
          <a:p>
            <a:r>
              <a:rPr lang="es-HN" dirty="0"/>
              <a:t>Aumentar el empleo de nuevos o ampliados proyectos empresariales del sector privado y de las micro, pequeñas y medianas empresas (</a:t>
            </a:r>
            <a:r>
              <a:rPr lang="es-HN" dirty="0" err="1"/>
              <a:t>MIPYMES</a:t>
            </a:r>
            <a:r>
              <a:rPr lang="es-HN" dirty="0"/>
              <a:t>).</a:t>
            </a:r>
            <a:endParaRPr lang="en-US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8" name="7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4 Flecha derecha"/>
          <p:cNvSpPr/>
          <p:nvPr/>
        </p:nvSpPr>
        <p:spPr>
          <a:xfrm>
            <a:off x="1866863" y="2257081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6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2762473" y="1340768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s-HN" dirty="0"/>
              <a:t>Promover el ahorro formal.</a:t>
            </a:r>
          </a:p>
          <a:p>
            <a:r>
              <a:rPr lang="es-HN" dirty="0"/>
              <a:t>Apoyo a la financiación a través de prestamistas no tradicionales.</a:t>
            </a:r>
          </a:p>
          <a:p>
            <a:r>
              <a:rPr lang="es-HN" dirty="0"/>
              <a:t>Aumentar la capacidad de los prestatarios.</a:t>
            </a:r>
          </a:p>
          <a:p>
            <a:r>
              <a:rPr lang="es-HN" dirty="0"/>
              <a:t>Aprovechar las remesas para la generación de ingresos y de servicios y la mejora de la comunidad.</a:t>
            </a:r>
            <a:endParaRPr lang="en-US" dirty="0" smtClean="0"/>
          </a:p>
        </p:txBody>
      </p:sp>
      <p:grpSp>
        <p:nvGrpSpPr>
          <p:cNvPr id="8" name="7 Grupo"/>
          <p:cNvGrpSpPr/>
          <p:nvPr/>
        </p:nvGrpSpPr>
        <p:grpSpPr>
          <a:xfrm>
            <a:off x="107504" y="998730"/>
            <a:ext cx="2052228" cy="4752528"/>
            <a:chOff x="395536" y="1504575"/>
            <a:chExt cx="2052228" cy="4752528"/>
          </a:xfrm>
        </p:grpSpPr>
        <p:sp>
          <p:nvSpPr>
            <p:cNvPr id="10" name="9 Rectángulo redondeado"/>
            <p:cNvSpPr/>
            <p:nvPr/>
          </p:nvSpPr>
          <p:spPr>
            <a:xfrm>
              <a:off x="395536" y="1504575"/>
              <a:ext cx="2052228" cy="47525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755576" y="1700808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prstClr val="black"/>
                  </a:solidFill>
                </a:rPr>
                <a:t>+</a:t>
              </a:r>
              <a:r>
                <a:rPr lang="es-MX" sz="1400" dirty="0" smtClean="0">
                  <a:solidFill>
                    <a:prstClr val="black"/>
                  </a:solidFill>
                </a:rPr>
                <a:t> Productividad Agrícola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755576" y="2168860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 Mercados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755576" y="2672916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trabajo no </a:t>
              </a:r>
              <a:r>
                <a:rPr lang="es-MX" sz="1400" dirty="0" err="1" smtClean="0">
                  <a:solidFill>
                    <a:prstClr val="black"/>
                  </a:solidFill>
                </a:rPr>
                <a:t>agricola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755576" y="3176972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financiamiento 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755576" y="3645024"/>
              <a:ext cx="1368152" cy="39604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Infraestructura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55576" y="4365104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Diversidad y </a:t>
              </a:r>
              <a:r>
                <a:rPr lang="es-MX" sz="1400" dirty="0">
                  <a:solidFill>
                    <a:prstClr val="black"/>
                  </a:solidFill>
                </a:rPr>
                <a:t>C</a:t>
              </a:r>
              <a:r>
                <a:rPr lang="es-MX" sz="1400" dirty="0" smtClean="0">
                  <a:solidFill>
                    <a:prstClr val="black"/>
                  </a:solidFill>
                </a:rPr>
                <a:t>alidad dieta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55576" y="4833156"/>
              <a:ext cx="1368152" cy="396044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Acceso Agua y Saneamiento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755576" y="5625244"/>
              <a:ext cx="1368152" cy="396044"/>
            </a:xfrm>
            <a:prstGeom prst="rect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400" dirty="0" smtClean="0">
                  <a:solidFill>
                    <a:prstClr val="black"/>
                  </a:solidFill>
                </a:rPr>
                <a:t>+ Monitoreo y Evaluación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4 Flecha derecha"/>
          <p:cNvSpPr/>
          <p:nvPr/>
        </p:nvSpPr>
        <p:spPr>
          <a:xfrm>
            <a:off x="1835696" y="2780928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-99392"/>
            <a:ext cx="6273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790</TotalTime>
  <Words>1476</Words>
  <Application>Microsoft Office PowerPoint</Application>
  <PresentationFormat>Presentación en pantalla (4:3)</PresentationFormat>
  <Paragraphs>230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11</vt:i4>
      </vt:variant>
      <vt:variant>
        <vt:lpstr>Títulos de diapositiva</vt:lpstr>
      </vt:variant>
      <vt:variant>
        <vt:i4>22</vt:i4>
      </vt:variant>
    </vt:vector>
  </HeadingPairs>
  <TitlesOfParts>
    <vt:vector size="33" baseType="lpstr">
      <vt:lpstr>Claridad</vt:lpstr>
      <vt:lpstr>Tema de Office</vt:lpstr>
      <vt:lpstr>1_Tema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9_Tema de Office</vt:lpstr>
      <vt:lpstr> </vt:lpstr>
      <vt:lpstr>Mapa de intervención de la Alianza del Corredor Seco</vt:lpstr>
      <vt:lpstr>Financiamiento ACS</vt:lpstr>
      <vt:lpstr>Uso de los fondos del Gobierno</vt:lpstr>
      <vt:lpstr>Marco de resultados ACS para una Vida Mejor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Componentes nuevos de la ACS</vt:lpstr>
      <vt:lpstr>Marco jurídico de UTSAN</vt:lpstr>
      <vt:lpstr>Funciones de la UTSAN (Art. 3)</vt:lpstr>
      <vt:lpstr>Presentación de PowerPoint</vt:lpstr>
      <vt:lpstr>Consolidación y sostenibilidad de la ACS</vt:lpstr>
      <vt:lpstr>Fortaleciendo estrategias comunes de la ACS para aumentar la RESILIENCIA</vt:lpstr>
      <vt:lpstr>Implementación de la estrategia</vt:lpstr>
      <vt:lpstr>Principios para la operatividad de la estrategia  1. Trazabilidad de los fondos  2. Transparencia  3.  Eficiencia  4.  Calidad 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ALIANZA PARA EL CORREDOR SECO</dc:title>
  <dc:creator>adanelly</dc:creator>
  <cp:lastModifiedBy>usuario</cp:lastModifiedBy>
  <cp:revision>83</cp:revision>
  <dcterms:created xsi:type="dcterms:W3CDTF">2015-09-30T17:57:33Z</dcterms:created>
  <dcterms:modified xsi:type="dcterms:W3CDTF">2016-05-19T16:41:09Z</dcterms:modified>
</cp:coreProperties>
</file>