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1" r:id="rId10"/>
    <p:sldId id="263" r:id="rId11"/>
    <p:sldId id="271" r:id="rId12"/>
    <p:sldId id="262" r:id="rId13"/>
    <p:sldId id="264" r:id="rId14"/>
    <p:sldId id="265" r:id="rId15"/>
    <p:sldId id="266" r:id="rId16"/>
    <p:sldId id="273" r:id="rId17"/>
    <p:sldId id="272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9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9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35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8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8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2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3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9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FORO DESAFIOS DE LA RURALIDAD EN EL SALVADOR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FINANCIAMIENTO DEL DESARROLLO RURAL TERRITORIAL EN EL SALVADOR</a:t>
            </a:r>
          </a:p>
          <a:p>
            <a:r>
              <a:rPr lang="es-ES" dirty="0" smtClean="0"/>
              <a:t>(MINISTERIO DE HACIENDA)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53602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487" y="413982"/>
            <a:ext cx="7743937" cy="132773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PRESUPUESTO ASIGNADO </a:t>
            </a:r>
            <a:br>
              <a:rPr lang="es-ES" dirty="0" smtClean="0"/>
            </a:br>
            <a:r>
              <a:rPr lang="es-ES" dirty="0" smtClean="0"/>
              <a:t>AL MINISTERIO DE AGRICULTURA Y GANADERIA (</a:t>
            </a:r>
            <a:r>
              <a:rPr lang="es-ES" dirty="0" err="1" smtClean="0"/>
              <a:t>maG</a:t>
            </a:r>
            <a:r>
              <a:rPr lang="es-ES" dirty="0" smtClean="0"/>
              <a:t>)</a:t>
            </a:r>
            <a:endParaRPr lang="es-SV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5740210" y="1963677"/>
            <a:ext cx="4936343" cy="157599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ES" dirty="0">
                <a:solidFill>
                  <a:prstClr val="white"/>
                </a:solidFill>
              </a:rPr>
              <a:t>Entre junio </a:t>
            </a:r>
            <a:r>
              <a:rPr lang="es-ES" dirty="0" smtClean="0">
                <a:solidFill>
                  <a:prstClr val="white"/>
                </a:solidFill>
              </a:rPr>
              <a:t>2016 </a:t>
            </a:r>
            <a:r>
              <a:rPr lang="es-ES" dirty="0">
                <a:solidFill>
                  <a:prstClr val="white"/>
                </a:solidFill>
              </a:rPr>
              <a:t>y mayo </a:t>
            </a:r>
            <a:r>
              <a:rPr lang="es-ES" dirty="0" smtClean="0">
                <a:solidFill>
                  <a:prstClr val="white"/>
                </a:solidFill>
              </a:rPr>
              <a:t>2017, </a:t>
            </a:r>
            <a:r>
              <a:rPr lang="es-ES" dirty="0">
                <a:solidFill>
                  <a:prstClr val="white"/>
                </a:solidFill>
              </a:rPr>
              <a:t>la asignación presupuestaria para el Desarrollo Rural, representó el </a:t>
            </a:r>
            <a:r>
              <a:rPr lang="es-ES" dirty="0" smtClean="0">
                <a:solidFill>
                  <a:prstClr val="white"/>
                </a:solidFill>
              </a:rPr>
              <a:t>18.6% </a:t>
            </a:r>
            <a:r>
              <a:rPr lang="es-ES" dirty="0">
                <a:solidFill>
                  <a:prstClr val="white"/>
                </a:solidFill>
              </a:rPr>
              <a:t>del total del presupuesto asignado al </a:t>
            </a:r>
            <a:r>
              <a:rPr lang="es-ES" dirty="0" smtClean="0">
                <a:solidFill>
                  <a:prstClr val="white"/>
                </a:solidFill>
              </a:rPr>
              <a:t>MAG</a:t>
            </a:r>
            <a:endParaRPr lang="es-SV" dirty="0">
              <a:solidFill>
                <a:prstClr val="white"/>
              </a:solidFill>
            </a:endParaRPr>
          </a:p>
          <a:p>
            <a:endParaRPr lang="es-SV" dirty="0"/>
          </a:p>
        </p:txBody>
      </p:sp>
      <p:sp>
        <p:nvSpPr>
          <p:cNvPr id="5" name="Rectángulo 4"/>
          <p:cNvSpPr/>
          <p:nvPr/>
        </p:nvSpPr>
        <p:spPr>
          <a:xfrm>
            <a:off x="1347989" y="1963677"/>
            <a:ext cx="4808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dirty="0" smtClean="0"/>
              <a:t>	MAG</a:t>
            </a:r>
            <a:r>
              <a:rPr lang="es-SV" dirty="0"/>
              <a:t>	</a:t>
            </a:r>
          </a:p>
          <a:p>
            <a:pPr algn="ctr"/>
            <a:r>
              <a:rPr lang="es-SV" dirty="0"/>
              <a:t>Presupuesto votado	</a:t>
            </a:r>
          </a:p>
          <a:p>
            <a:pPr algn="ctr"/>
            <a:r>
              <a:rPr lang="es-SV" dirty="0"/>
              <a:t>Período 2014-2018	</a:t>
            </a:r>
          </a:p>
          <a:p>
            <a:r>
              <a:rPr lang="es-SV" dirty="0"/>
              <a:t>	</a:t>
            </a:r>
          </a:p>
          <a:p>
            <a:pPr algn="ctr"/>
            <a:r>
              <a:rPr lang="es-SV" dirty="0" smtClean="0"/>
              <a:t>	Año</a:t>
            </a:r>
            <a:r>
              <a:rPr lang="es-SV" dirty="0"/>
              <a:t>	Millones de </a:t>
            </a:r>
            <a:endParaRPr lang="es-SV" dirty="0" smtClean="0"/>
          </a:p>
          <a:p>
            <a:pPr algn="ctr"/>
            <a:r>
              <a:rPr lang="es-SV" dirty="0"/>
              <a:t>	</a:t>
            </a:r>
            <a:r>
              <a:rPr lang="es-SV" dirty="0" smtClean="0"/>
              <a:t>		US $</a:t>
            </a:r>
          </a:p>
          <a:p>
            <a:pPr algn="ctr"/>
            <a:endParaRPr lang="es-SV" dirty="0"/>
          </a:p>
          <a:p>
            <a:pPr algn="ctr"/>
            <a:r>
              <a:rPr lang="es-SV" dirty="0"/>
              <a:t>2014	</a:t>
            </a:r>
            <a:r>
              <a:rPr lang="es-SV" dirty="0" smtClean="0"/>
              <a:t>	89.0</a:t>
            </a:r>
            <a:endParaRPr lang="es-SV" dirty="0"/>
          </a:p>
          <a:p>
            <a:pPr algn="ctr"/>
            <a:r>
              <a:rPr lang="es-SV" dirty="0"/>
              <a:t>2015	</a:t>
            </a:r>
            <a:r>
              <a:rPr lang="es-SV" dirty="0" smtClean="0"/>
              <a:t>	75.9</a:t>
            </a:r>
            <a:endParaRPr lang="es-SV" dirty="0"/>
          </a:p>
          <a:p>
            <a:pPr algn="ctr"/>
            <a:r>
              <a:rPr lang="es-SV" dirty="0"/>
              <a:t>2016	</a:t>
            </a:r>
            <a:r>
              <a:rPr lang="es-SV" dirty="0" smtClean="0"/>
              <a:t>	73.8</a:t>
            </a:r>
            <a:endParaRPr lang="es-SV" dirty="0"/>
          </a:p>
          <a:p>
            <a:pPr algn="ctr"/>
            <a:r>
              <a:rPr lang="es-SV" dirty="0"/>
              <a:t>2017	</a:t>
            </a:r>
            <a:r>
              <a:rPr lang="es-SV" dirty="0" smtClean="0"/>
              <a:t>	67.0</a:t>
            </a:r>
            <a:endParaRPr lang="es-SV" dirty="0"/>
          </a:p>
          <a:p>
            <a:pPr algn="ctr"/>
            <a:r>
              <a:rPr lang="es-SV" dirty="0"/>
              <a:t>2018	</a:t>
            </a:r>
            <a:r>
              <a:rPr lang="es-SV" dirty="0" smtClean="0"/>
              <a:t>	74.2</a:t>
            </a:r>
            <a:endParaRPr lang="es-SV" dirty="0"/>
          </a:p>
        </p:txBody>
      </p:sp>
      <p:sp>
        <p:nvSpPr>
          <p:cNvPr id="3" name="CuadroTexto 2"/>
          <p:cNvSpPr txBox="1"/>
          <p:nvPr/>
        </p:nvSpPr>
        <p:spPr>
          <a:xfrm>
            <a:off x="5740210" y="3859669"/>
            <a:ext cx="5151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obstante, entre junio 2017 y mayo 2018, la asignación presupuestaria para el Desarrollo Rural, ascendió al 21.4% del total del presupuesto asignado al MAG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857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430" y="500678"/>
            <a:ext cx="7743937" cy="1143000"/>
          </a:xfrm>
        </p:spPr>
        <p:txBody>
          <a:bodyPr>
            <a:normAutofit/>
          </a:bodyPr>
          <a:lstStyle/>
          <a:p>
            <a:pPr algn="ctr"/>
            <a:r>
              <a:rPr lang="es-SV" sz="2200" dirty="0"/>
              <a:t>PRESUPUESTO ASIGNADO </a:t>
            </a:r>
            <a:r>
              <a:rPr lang="es-SV" sz="2200" dirty="0" smtClean="0"/>
              <a:t>(FONDOS GOES) </a:t>
            </a:r>
            <a:br>
              <a:rPr lang="es-SV" sz="2200" dirty="0" smtClean="0"/>
            </a:br>
            <a:r>
              <a:rPr lang="es-SV" sz="2200" dirty="0" smtClean="0"/>
              <a:t>AL MINISTERIO </a:t>
            </a:r>
            <a:r>
              <a:rPr lang="es-SV" sz="2200" dirty="0"/>
              <a:t>DE GOBERNACION Y DESARROLLO </a:t>
            </a:r>
            <a:r>
              <a:rPr lang="es-SV" sz="2200" dirty="0" smtClean="0"/>
              <a:t>TERRITORIAL</a:t>
            </a:r>
            <a:br>
              <a:rPr lang="es-SV" sz="2200" dirty="0" smtClean="0"/>
            </a:br>
            <a:r>
              <a:rPr lang="es-SV" sz="1600" dirty="0" smtClean="0"/>
              <a:t>(</a:t>
            </a:r>
            <a:r>
              <a:rPr lang="es-SV" sz="1600" dirty="0"/>
              <a:t>En millones de US $)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78782" y="5059998"/>
            <a:ext cx="7977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período Junio 2016-Mayo 2017 el presupuesto total para el MGDT se ha visto incrementado en un 9%; mientras que el presupuesto para el desarrollo territorial, se ha incrementado en un 91%</a:t>
            </a:r>
            <a:endParaRPr lang="es-SV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343377"/>
              </p:ext>
            </p:extLst>
          </p:nvPr>
        </p:nvGraphicFramePr>
        <p:xfrm>
          <a:off x="3043952" y="1926771"/>
          <a:ext cx="6362167" cy="2572410"/>
        </p:xfrm>
        <a:graphic>
          <a:graphicData uri="http://schemas.openxmlformats.org/drawingml/2006/table">
            <a:tbl>
              <a:tblPr/>
              <a:tblGrid>
                <a:gridCol w="230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464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PARTIDA/PERIODO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2015- Mayo 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2016- Mayo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VARIACION PORCENTUAL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88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Territorial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884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MGDT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7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CENTROAMERICANA DE DESARROLLO RURAL TERRITORIAL 2010-2030 (ECADERT)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2897746"/>
            <a:ext cx="10481771" cy="309665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5 de diciembre de 2008, Acuerdo de Jefes de Estado y de Gobierno de los países del SICA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Cooperación internacional y recursos de AECID, IICA y RUTA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Fondo Multiagencial para la ejecución de la ECADERT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Para financiar proyectos de apoyo a la institucionalidad para el desarrollo rural territorial, al tejido social y redes de cooperación territorial, a la economía rural territorial, a la identidad cultural del territorio y a la naturaleza y territorios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5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D.L. 1004 DEL 15 DE FEBRERO DE 2012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2550017"/>
            <a:ext cx="10481771" cy="309665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Autorización para suscribir Convenio de Financiación con el Fondo Internacional de Desarrollo Agrícola (FIDA) hasta por US $ 17.7 millones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Para financiar el “Programa de Competitividad Territorial Rural (Amanecer Rural)”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54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864217"/>
          </a:xfrm>
        </p:spPr>
        <p:txBody>
          <a:bodyPr/>
          <a:lstStyle/>
          <a:p>
            <a:pPr algn="ctr"/>
            <a:r>
              <a:rPr lang="es-ES" dirty="0" smtClean="0"/>
              <a:t>PROYECTO DE APOYO A LA AGRICULTURA FAMILIAR (PAAF)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2882560"/>
            <a:ext cx="10481771" cy="309665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Para atender necesidades de financiamiento durante el periodo 2013-2015 de: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Programa de Abastecimiento Nacional para la Seguridad Alimentaria y Nutricional (PAF-SAN)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Programa de Agricultura Familiar para el Encadenamiento Productivo (FAPEP)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Programa para la Innovación Agropecuaria (PIA)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Programa de Enlace con la Industria y el Comercio (PEIC)</a:t>
            </a: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Costo total del proyecto: US $67.3 millones</a:t>
            </a:r>
          </a:p>
          <a:p>
            <a:pPr marL="342900" lvl="0" indent="-342900">
              <a:buClr>
                <a:prstClr val="white"/>
              </a:buClr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Préstamo BCIE por US $60.0 millones y contrapartida GOES para el pago del IVA US   $ 7.3 millones</a:t>
            </a:r>
            <a:endParaRPr lang="es-ES" dirty="0">
              <a:solidFill>
                <a:schemeClr val="tx1"/>
              </a:solidFill>
            </a:endParaRPr>
          </a:p>
          <a:p>
            <a:pPr lvl="1"/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3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864217"/>
          </a:xfrm>
        </p:spPr>
        <p:txBody>
          <a:bodyPr/>
          <a:lstStyle/>
          <a:p>
            <a:pPr algn="ctr"/>
            <a:r>
              <a:rPr lang="es-ES" dirty="0" smtClean="0"/>
              <a:t>EJECUCION 2017-2018 PROYECTOS DE DESARROLLO RURAL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2923504"/>
            <a:ext cx="10481771" cy="309665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Programa de Competitividad Territorial Rural – Amanecer Rural – y Proyecto de Desarrollo y Modernización Rural para las Regiones Central y Paracentral - PRODEMOR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Asistencia técnica a productores organizados y cofinanciamiento en 98 proyectos productivo en beneficio de 7,218 socios, US $3.4 millones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Asistencia técnica y cofinanciamiento en 320 proyectos de medio ambiente y cambio climático, infraestructura social, seguridad alimentaria y fortalecimiento organizacional, en beneficio de 18,393 personas, US $3.8 millones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solidFill>
                  <a:schemeClr val="tx1"/>
                </a:solidFill>
              </a:rPr>
              <a:t>Entrega </a:t>
            </a:r>
            <a:r>
              <a:rPr lang="es-ES" dirty="0">
                <a:solidFill>
                  <a:schemeClr val="tx1"/>
                </a:solidFill>
              </a:rPr>
              <a:t>a jóvenes </a:t>
            </a:r>
            <a:r>
              <a:rPr lang="es-ES" dirty="0" smtClean="0">
                <a:solidFill>
                  <a:schemeClr val="tx1"/>
                </a:solidFill>
              </a:rPr>
              <a:t>emprendedores de capital semilla para proyectos productivos agropecuarios y no agropecuarios, y programas de formación, US $0.5 millones</a:t>
            </a:r>
          </a:p>
          <a:p>
            <a:pPr lvl="1"/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2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5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57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040"/>
            <a:ext cx="10058400" cy="1310425"/>
          </a:xfrm>
        </p:spPr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1545465"/>
            <a:ext cx="10481771" cy="506139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1800" dirty="0" smtClean="0">
                <a:solidFill>
                  <a:schemeClr val="tx1"/>
                </a:solidFill>
              </a:rPr>
              <a:t>El PQD 2014-2019 establece líneas de acción específicas para avanzar en el desarrollo rural territorial, con el fin de lograr la seguridad alimentaria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1800" dirty="0" smtClean="0">
                <a:solidFill>
                  <a:schemeClr val="tx1"/>
                </a:solidFill>
              </a:rPr>
              <a:t>La disminución de la población rural en las últimas décadas, es signo de una serie de limitantes socio económicas que han afectado al sector rural por mucho tiempo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1800" dirty="0" smtClean="0">
                <a:solidFill>
                  <a:schemeClr val="tx1"/>
                </a:solidFill>
              </a:rPr>
              <a:t>Estas limitaciones no han permitido que las unidades productivas rurales tengan acceso al sector financiero formal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1800" dirty="0" smtClean="0">
                <a:solidFill>
                  <a:schemeClr val="tx1"/>
                </a:solidFill>
              </a:rPr>
              <a:t>La restricciones presupuestarias constituyen </a:t>
            </a:r>
            <a:r>
              <a:rPr lang="es-SV" sz="1800" dirty="0">
                <a:solidFill>
                  <a:schemeClr val="tx1"/>
                </a:solidFill>
              </a:rPr>
              <a:t>un gran desafío para </a:t>
            </a:r>
            <a:r>
              <a:rPr lang="es-SV" sz="1800" dirty="0" smtClean="0">
                <a:solidFill>
                  <a:schemeClr val="tx1"/>
                </a:solidFill>
              </a:rPr>
              <a:t>impulsar el sector rural; sin embargo, en los últimos años se han hecho esfuerzos importantes para asignar más recursos a los programas de desarrollo rural, aprovechando el apoyo de la cooperación internacional y a través de financiamiento externo.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1800" dirty="0" smtClean="0">
                <a:solidFill>
                  <a:schemeClr val="tx1"/>
                </a:solidFill>
              </a:rPr>
              <a:t>Es importante no perder de vista que el enfoque territorial es un proceso de toma de decisiones , ascendente, participativo, integrado e innovador, clave para cumplir con los objetivos de desarrollo del no sólo del sector rural sino del país.</a:t>
            </a:r>
            <a:endParaRPr lang="es-SV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6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413456"/>
          </a:xfrm>
        </p:spPr>
        <p:txBody>
          <a:bodyPr/>
          <a:lstStyle/>
          <a:p>
            <a:r>
              <a:rPr lang="es-ES" dirty="0" smtClean="0"/>
              <a:t>PLAN QUINQUENAL DE DESARROLLO 2014-2019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698171"/>
            <a:ext cx="9850706" cy="42962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dirty="0" smtClean="0">
                <a:solidFill>
                  <a:schemeClr val="tx1"/>
                </a:solidFill>
              </a:rPr>
              <a:t>Objetivo 1: Diversificación </a:t>
            </a:r>
            <a:r>
              <a:rPr lang="es-SV" dirty="0">
                <a:solidFill>
                  <a:schemeClr val="tx1"/>
                </a:solidFill>
              </a:rPr>
              <a:t>de la matriz productiva con énfasis en la producción de bienes y servicios transables y la seguridad </a:t>
            </a:r>
            <a:r>
              <a:rPr lang="es-SV" dirty="0" smtClean="0">
                <a:solidFill>
                  <a:schemeClr val="tx1"/>
                </a:solidFill>
              </a:rPr>
              <a:t>alimentaria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Estrategia 1.3: Fortalecimiento de los niveles de soberanía y seguridad alimentaria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Estrategia </a:t>
            </a:r>
            <a:r>
              <a:rPr lang="es-ES" dirty="0" smtClean="0">
                <a:solidFill>
                  <a:schemeClr val="tx1"/>
                </a:solidFill>
              </a:rPr>
              <a:t>1.5: </a:t>
            </a:r>
            <a:r>
              <a:rPr lang="es-SV" dirty="0">
                <a:solidFill>
                  <a:schemeClr val="tx1"/>
                </a:solidFill>
              </a:rPr>
              <a:t>Desarrollo inclusivo en los territorios, con base en sus vocaciones ambientales y potencialidades productivas</a:t>
            </a:r>
            <a:endParaRPr lang="es-SV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6" y="247918"/>
            <a:ext cx="10058400" cy="1413456"/>
          </a:xfrm>
        </p:spPr>
        <p:txBody>
          <a:bodyPr/>
          <a:lstStyle/>
          <a:p>
            <a:r>
              <a:rPr lang="es-ES" dirty="0" smtClean="0"/>
              <a:t>Líneas de acción e.1.3 PQD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661375"/>
            <a:ext cx="10224194" cy="463639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Incrementar la producción de alimentos y empleo en el campo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Mejorar el sistema de investigación y transferencia tecnológica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Incrementar el crédito al sector agropecuario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Reducir las pérdidas pos cosecha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Incrementar el área de riego y orientarla a la producción de alimentos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Incrementar las inversiones para el mejoramiento de la infraestructura productiva, conservación de suelos y productividad en el corredor seco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Desarrollar el sistema de abastecimiento de alimentos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Fomentar el cooperativismo, especialmente con pequeños productores agrícolas</a:t>
            </a: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7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6" y="247918"/>
            <a:ext cx="10058400" cy="1413456"/>
          </a:xfrm>
        </p:spPr>
        <p:txBody>
          <a:bodyPr/>
          <a:lstStyle/>
          <a:p>
            <a:r>
              <a:rPr lang="es-ES" dirty="0" smtClean="0"/>
              <a:t>Líneas de acción e.1.5 PQD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7109" y="1532586"/>
            <a:ext cx="10224194" cy="37477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dirty="0">
                <a:solidFill>
                  <a:schemeClr val="tx1"/>
                </a:solidFill>
              </a:rPr>
              <a:t>Desarrollar de manera sustentable la franja costero-marina y velar por su protección para el aprovechamiento de los recursos en el mar territorial</a:t>
            </a:r>
            <a:r>
              <a:rPr lang="es-SV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dirty="0">
                <a:solidFill>
                  <a:schemeClr val="tx1"/>
                </a:solidFill>
              </a:rPr>
              <a:t>Fortalecer la articulación e inclusión productiva de la zona norte del país. </a:t>
            </a:r>
            <a:endParaRPr lang="es-SV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dirty="0">
                <a:solidFill>
                  <a:schemeClr val="tx1"/>
                </a:solidFill>
              </a:rPr>
              <a:t>Desarrollar el Golfo de Fonseca como zona trinacional de paz y desarrollo</a:t>
            </a:r>
            <a:r>
              <a:rPr lang="es-SV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dirty="0">
                <a:solidFill>
                  <a:schemeClr val="tx1"/>
                </a:solidFill>
              </a:rPr>
              <a:t>Desarrollar la zona del Trifinio con énfasis en la protección de la cuenca del río Lempa.</a:t>
            </a:r>
          </a:p>
        </p:txBody>
      </p:sp>
    </p:spTree>
    <p:extLst>
      <p:ext uri="{BB962C8B-B14F-4D97-AF65-F5344CB8AC3E}">
        <p14:creationId xmlns:p14="http://schemas.microsoft.com/office/powerpoint/2010/main" val="325445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6" y="247918"/>
            <a:ext cx="10058400" cy="1413456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META PQD</a:t>
            </a:r>
            <a:endParaRPr lang="es-SV" sz="4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7109" y="1532586"/>
            <a:ext cx="10224194" cy="37477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3200" dirty="0">
                <a:solidFill>
                  <a:schemeClr val="tx1"/>
                </a:solidFill>
              </a:rPr>
              <a:t>Incrementar, en promedio, en un 85 % el autoabastecimiento de granos básicos.</a:t>
            </a:r>
          </a:p>
        </p:txBody>
      </p:sp>
    </p:spTree>
    <p:extLst>
      <p:ext uri="{BB962C8B-B14F-4D97-AF65-F5344CB8AC3E}">
        <p14:creationId xmlns:p14="http://schemas.microsoft.com/office/powerpoint/2010/main" val="124182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6" y="247918"/>
            <a:ext cx="10058400" cy="1413456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POBLACION RURAL EN EL SALVADOR</a:t>
            </a:r>
            <a:endParaRPr lang="es-SV" sz="4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23494" y="5100034"/>
            <a:ext cx="8512934" cy="489396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>
                <a:solidFill>
                  <a:schemeClr val="tx1"/>
                </a:solidFill>
              </a:rPr>
              <a:t>Fuente: MINEC/DIGESTYC et. al. 1995 y </a:t>
            </a:r>
            <a:r>
              <a:rPr lang="es-ES" sz="3200" dirty="0" smtClean="0">
                <a:solidFill>
                  <a:schemeClr val="tx1"/>
                </a:solidFill>
              </a:rPr>
              <a:t>2009. Tomado de Pobreza rural y políticas públicas en América Latina y el Caribe, Tomo I, FAO.</a:t>
            </a:r>
            <a:endParaRPr lang="es-SV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18073"/>
              </p:ext>
            </p:extLst>
          </p:nvPr>
        </p:nvGraphicFramePr>
        <p:xfrm>
          <a:off x="2148523" y="1865307"/>
          <a:ext cx="7716693" cy="3126840"/>
        </p:xfrm>
        <a:graphic>
          <a:graphicData uri="http://schemas.openxmlformats.org/drawingml/2006/table">
            <a:tbl>
              <a:tblPr firstRow="1" firstCol="1" bandRow="1"/>
              <a:tblGrid>
                <a:gridCol w="463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 total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5,174,422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6,150,953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 rural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2,698,357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2,266,521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Población rural / población total (%)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52.2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36.8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 total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1,753,147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2,665,295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 rural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823,334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898,341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 empleada en sector agropecuario / PEA total (%)</a:t>
                      </a:r>
                      <a:endParaRPr lang="es-SV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36.1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s-SV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77" y="412122"/>
            <a:ext cx="10048333" cy="56151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88643" y="6168979"/>
            <a:ext cx="10045520" cy="511935"/>
          </a:xfrm>
        </p:spPr>
        <p:txBody>
          <a:bodyPr>
            <a:noAutofit/>
          </a:bodyPr>
          <a:lstStyle/>
          <a:p>
            <a:r>
              <a:rPr lang="es-ES" sz="1400" cap="none" dirty="0" smtClean="0"/>
              <a:t>Fuente: tomado de “</a:t>
            </a:r>
            <a:r>
              <a:rPr lang="es-SV" sz="1400" cap="none" dirty="0" smtClean="0"/>
              <a:t>Financiamiento </a:t>
            </a:r>
            <a:r>
              <a:rPr lang="es-SV" sz="1400" cap="none" dirty="0"/>
              <a:t>del sector agroalimentario y desarrollo rural</a:t>
            </a:r>
            <a:r>
              <a:rPr lang="es-SV" sz="1400" cap="none" dirty="0" smtClean="0"/>
              <a:t>”, </a:t>
            </a:r>
            <a:r>
              <a:rPr lang="es-SV" sz="1400" cap="none" dirty="0"/>
              <a:t>Fernando de Olloqui y María Carmen Fernández </a:t>
            </a:r>
            <a:r>
              <a:rPr lang="es-SV" sz="1400" cap="none" dirty="0" smtClean="0"/>
              <a:t>Díez. Documento para discusión </a:t>
            </a:r>
            <a:r>
              <a:rPr lang="es-SV" sz="1400" cap="none" dirty="0"/>
              <a:t>Nº IDB-DP-512, Abril de </a:t>
            </a:r>
            <a:r>
              <a:rPr lang="es-SV" sz="1400" cap="none" dirty="0" smtClean="0"/>
              <a:t>2017.</a:t>
            </a:r>
            <a:endParaRPr lang="es-SV" sz="1400" cap="none" dirty="0"/>
          </a:p>
        </p:txBody>
      </p:sp>
    </p:spTree>
    <p:extLst>
      <p:ext uri="{BB962C8B-B14F-4D97-AF65-F5344CB8AC3E}">
        <p14:creationId xmlns:p14="http://schemas.microsoft.com/office/powerpoint/2010/main" val="7551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006" y="428223"/>
            <a:ext cx="10058400" cy="141345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>FACTORES QUE LIMITAN EL ACCESO AL FINANCIAMIENTO A LAS UNIDADES PRODUCTIVAS RURALES</a:t>
            </a:r>
            <a:endParaRPr lang="es-SV" sz="4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50006" y="2472744"/>
            <a:ext cx="10224194" cy="37477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3200" dirty="0" smtClean="0">
                <a:solidFill>
                  <a:schemeClr val="tx1"/>
                </a:solidFill>
              </a:rPr>
              <a:t>Mayores riesgos: climatológicos, de comercialización,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3200" dirty="0" smtClean="0">
                <a:solidFill>
                  <a:schemeClr val="tx1"/>
                </a:solidFill>
              </a:rPr>
              <a:t>Limitaciones para respaldar el pago de la deuda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3200" dirty="0" smtClean="0">
                <a:solidFill>
                  <a:schemeClr val="tx1"/>
                </a:solidFill>
              </a:rPr>
              <a:t>Altos costos de transacción por la dispersión geográfica y atomización de las unidades productivas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3200" dirty="0" smtClean="0">
                <a:solidFill>
                  <a:schemeClr val="tx1"/>
                </a:solidFill>
              </a:rPr>
              <a:t>Baja rentabilidad de las unidades productivas</a:t>
            </a:r>
            <a:endParaRPr lang="es-SV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8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CÓMO SE FINANCIA EL DESARROLLO RURAL?</a:t>
            </a:r>
            <a:endParaRPr lang="es-SV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54668" y="3058732"/>
            <a:ext cx="8535988" cy="254357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Presupuesto General de la Nación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Cooperación Internacional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Préstamos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Inversión privada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dirty="0" err="1" smtClean="0">
                <a:solidFill>
                  <a:schemeClr val="tx1"/>
                </a:solidFill>
              </a:rPr>
              <a:t>APP´s</a:t>
            </a:r>
            <a:endParaRPr lang="es-E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S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1037</Words>
  <Application>Microsoft Office PowerPoint</Application>
  <PresentationFormat>Panorámica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Tema de Office</vt:lpstr>
      <vt:lpstr>FORO DESAFIOS DE LA RURALIDAD EN EL SALVADOR</vt:lpstr>
      <vt:lpstr>PLAN QUINQUENAL DE DESARROLLO 2014-2019</vt:lpstr>
      <vt:lpstr>Líneas de acción e.1.3 PQD</vt:lpstr>
      <vt:lpstr>Líneas de acción e.1.5 PQD</vt:lpstr>
      <vt:lpstr>META PQD</vt:lpstr>
      <vt:lpstr>POBLACION RURAL EN EL SALVADOR</vt:lpstr>
      <vt:lpstr>Fuente: tomado de “Financiamiento del sector agroalimentario y desarrollo rural”, Fernando de Olloqui y María Carmen Fernández Díez. Documento para discusión Nº IDB-DP-512, Abril de 2017.</vt:lpstr>
      <vt:lpstr>FACTORES QUE LIMITAN EL ACCESO AL FINANCIAMIENTO A LAS UNIDADES PRODUCTIVAS RURALES</vt:lpstr>
      <vt:lpstr>CÓMO SE FINANCIA EL DESARROLLO RURAL?</vt:lpstr>
      <vt:lpstr>PRESUPUESTO ASIGNADO  AL MINISTERIO DE AGRICULTURA Y GANADERIA (maG)</vt:lpstr>
      <vt:lpstr>PRESUPUESTO ASIGNADO (FONDOS GOES)  AL MINISTERIO DE GOBERNACION Y DESARROLLO TERRITORIAL (En millones de US $)</vt:lpstr>
      <vt:lpstr>ESTRATEGIA CENTROAMERICANA DE DESARROLLO RURAL TERRITORIAL 2010-2030 (ECADERT)</vt:lpstr>
      <vt:lpstr>D.L. 1004 DEL 15 DE FEBRERO DE 2012</vt:lpstr>
      <vt:lpstr>PROYECTO DE APOYO A LA AGRICULTURA FAMILIAR (PAAF)</vt:lpstr>
      <vt:lpstr>EJECUCION 2017-2018 PROYECTOS DE DESARROLLO RURAL</vt:lpstr>
      <vt:lpstr>Presentación de PowerPoint</vt:lpstr>
      <vt:lpstr>Presentación de PowerPoint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FORO DESAFIOS DE LA RURALIDAD EN EL SALVADOR</dc:title>
  <dc:creator>LGonzalez</dc:creator>
  <cp:lastModifiedBy>LGonzalez</cp:lastModifiedBy>
  <cp:revision>1</cp:revision>
  <dcterms:modified xsi:type="dcterms:W3CDTF">2018-07-30T22:42:32Z</dcterms:modified>
</cp:coreProperties>
</file>