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82" r:id="rId3"/>
    <p:sldId id="261" r:id="rId4"/>
    <p:sldId id="285" r:id="rId5"/>
    <p:sldId id="262" r:id="rId6"/>
    <p:sldId id="257" r:id="rId7"/>
    <p:sldId id="259" r:id="rId8"/>
    <p:sldId id="263" r:id="rId9"/>
    <p:sldId id="265" r:id="rId10"/>
    <p:sldId id="290" r:id="rId11"/>
    <p:sldId id="264" r:id="rId12"/>
    <p:sldId id="267" r:id="rId13"/>
    <p:sldId id="268" r:id="rId14"/>
    <p:sldId id="283" r:id="rId15"/>
    <p:sldId id="270" r:id="rId16"/>
    <p:sldId id="271" r:id="rId17"/>
    <p:sldId id="291" r:id="rId18"/>
    <p:sldId id="274" r:id="rId19"/>
    <p:sldId id="277" r:id="rId20"/>
    <p:sldId id="278" r:id="rId21"/>
    <p:sldId id="281" r:id="rId22"/>
    <p:sldId id="280" r:id="rId23"/>
    <p:sldId id="286" r:id="rId24"/>
    <p:sldId id="287" r:id="rId25"/>
    <p:sldId id="292" r:id="rId26"/>
  </p:sldIdLst>
  <p:sldSz cx="12192000" cy="6858000"/>
  <p:notesSz cx="6858000" cy="9144000"/>
  <p:defaultText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04C1412-1057-4B77-AF4B-37988A642F75}" type="datetimeFigureOut">
              <a:rPr lang="es-NI" smtClean="0"/>
              <a:t>10/03/2017</a:t>
            </a:fld>
            <a:endParaRPr lang="es-NI"/>
          </a:p>
        </p:txBody>
      </p:sp>
      <p:sp>
        <p:nvSpPr>
          <p:cNvPr id="5" name="Footer Placeholder 4"/>
          <p:cNvSpPr>
            <a:spLocks noGrp="1"/>
          </p:cNvSpPr>
          <p:nvPr>
            <p:ph type="ftr" sz="quarter" idx="11"/>
          </p:nvPr>
        </p:nvSpPr>
        <p:spPr/>
        <p:txBody>
          <a:bodyPr/>
          <a:lstStyle/>
          <a:p>
            <a:endParaRPr lang="es-NI"/>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A03EDDD-0848-4F70-872D-B565D404E7D0}" type="slidenum">
              <a:rPr lang="es-NI" smtClean="0"/>
              <a:t>‹Nº›</a:t>
            </a:fld>
            <a:endParaRPr lang="es-NI"/>
          </a:p>
        </p:txBody>
      </p:sp>
    </p:spTree>
    <p:extLst>
      <p:ext uri="{BB962C8B-B14F-4D97-AF65-F5344CB8AC3E}">
        <p14:creationId xmlns:p14="http://schemas.microsoft.com/office/powerpoint/2010/main" val="2970847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04C1412-1057-4B77-AF4B-37988A642F75}" type="datetimeFigureOut">
              <a:rPr lang="es-NI" smtClean="0"/>
              <a:t>10/03/2017</a:t>
            </a:fld>
            <a:endParaRPr lang="es-NI"/>
          </a:p>
        </p:txBody>
      </p:sp>
      <p:sp>
        <p:nvSpPr>
          <p:cNvPr id="5" name="Footer Placeholder 4"/>
          <p:cNvSpPr>
            <a:spLocks noGrp="1"/>
          </p:cNvSpPr>
          <p:nvPr>
            <p:ph type="ftr" sz="quarter" idx="11"/>
          </p:nvPr>
        </p:nvSpPr>
        <p:spPr/>
        <p:txBody>
          <a:bodyPr/>
          <a:lstStyle/>
          <a:p>
            <a:endParaRPr lang="es-NI"/>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03EDDD-0848-4F70-872D-B565D404E7D0}" type="slidenum">
              <a:rPr lang="es-NI" smtClean="0"/>
              <a:t>‹Nº›</a:t>
            </a:fld>
            <a:endParaRPr lang="es-NI"/>
          </a:p>
        </p:txBody>
      </p:sp>
    </p:spTree>
    <p:extLst>
      <p:ext uri="{BB962C8B-B14F-4D97-AF65-F5344CB8AC3E}">
        <p14:creationId xmlns:p14="http://schemas.microsoft.com/office/powerpoint/2010/main" val="4088022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04C1412-1057-4B77-AF4B-37988A642F75}" type="datetimeFigureOut">
              <a:rPr lang="es-NI" smtClean="0"/>
              <a:t>10/03/2017</a:t>
            </a:fld>
            <a:endParaRPr lang="es-NI"/>
          </a:p>
        </p:txBody>
      </p:sp>
      <p:sp>
        <p:nvSpPr>
          <p:cNvPr id="5" name="Footer Placeholder 4"/>
          <p:cNvSpPr>
            <a:spLocks noGrp="1"/>
          </p:cNvSpPr>
          <p:nvPr>
            <p:ph type="ftr" sz="quarter" idx="11"/>
          </p:nvPr>
        </p:nvSpPr>
        <p:spPr/>
        <p:txBody>
          <a:bodyPr/>
          <a:lstStyle/>
          <a:p>
            <a:endParaRPr lang="es-NI"/>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03EDDD-0848-4F70-872D-B565D404E7D0}" type="slidenum">
              <a:rPr lang="es-NI" smtClean="0"/>
              <a:t>‹Nº›</a:t>
            </a:fld>
            <a:endParaRPr lang="es-NI"/>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54362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E04C1412-1057-4B77-AF4B-37988A642F75}" type="datetimeFigureOut">
              <a:rPr lang="es-NI" smtClean="0"/>
              <a:t>10/03/2017</a:t>
            </a:fld>
            <a:endParaRPr lang="es-NI"/>
          </a:p>
        </p:txBody>
      </p:sp>
      <p:sp>
        <p:nvSpPr>
          <p:cNvPr id="6" name="Footer Placeholder 5"/>
          <p:cNvSpPr>
            <a:spLocks noGrp="1"/>
          </p:cNvSpPr>
          <p:nvPr>
            <p:ph type="ftr" sz="quarter" idx="11"/>
          </p:nvPr>
        </p:nvSpPr>
        <p:spPr/>
        <p:txBody>
          <a:bodyPr/>
          <a:lstStyle/>
          <a:p>
            <a:endParaRPr lang="es-N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03EDDD-0848-4F70-872D-B565D404E7D0}" type="slidenum">
              <a:rPr lang="es-NI" smtClean="0"/>
              <a:t>‹Nº›</a:t>
            </a:fld>
            <a:endParaRPr lang="es-NI"/>
          </a:p>
        </p:txBody>
      </p:sp>
    </p:spTree>
    <p:extLst>
      <p:ext uri="{BB962C8B-B14F-4D97-AF65-F5344CB8AC3E}">
        <p14:creationId xmlns:p14="http://schemas.microsoft.com/office/powerpoint/2010/main" val="532549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E04C1412-1057-4B77-AF4B-37988A642F75}" type="datetimeFigureOut">
              <a:rPr lang="es-NI" smtClean="0"/>
              <a:t>10/03/2017</a:t>
            </a:fld>
            <a:endParaRPr lang="es-NI"/>
          </a:p>
        </p:txBody>
      </p:sp>
      <p:sp>
        <p:nvSpPr>
          <p:cNvPr id="6" name="Footer Placeholder 5"/>
          <p:cNvSpPr>
            <a:spLocks noGrp="1"/>
          </p:cNvSpPr>
          <p:nvPr>
            <p:ph type="ftr" sz="quarter" idx="11"/>
          </p:nvPr>
        </p:nvSpPr>
        <p:spPr/>
        <p:txBody>
          <a:bodyPr/>
          <a:lstStyle/>
          <a:p>
            <a:endParaRPr lang="es-NI"/>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03EDDD-0848-4F70-872D-B565D404E7D0}" type="slidenum">
              <a:rPr lang="es-NI" smtClean="0"/>
              <a:t>‹Nº›</a:t>
            </a:fld>
            <a:endParaRPr lang="es-NI"/>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5802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E04C1412-1057-4B77-AF4B-37988A642F75}" type="datetimeFigureOut">
              <a:rPr lang="es-NI" smtClean="0"/>
              <a:t>10/03/2017</a:t>
            </a:fld>
            <a:endParaRPr lang="es-NI"/>
          </a:p>
        </p:txBody>
      </p:sp>
      <p:sp>
        <p:nvSpPr>
          <p:cNvPr id="6" name="Footer Placeholder 5"/>
          <p:cNvSpPr>
            <a:spLocks noGrp="1"/>
          </p:cNvSpPr>
          <p:nvPr>
            <p:ph type="ftr" sz="quarter" idx="11"/>
          </p:nvPr>
        </p:nvSpPr>
        <p:spPr/>
        <p:txBody>
          <a:bodyPr/>
          <a:lstStyle/>
          <a:p>
            <a:endParaRPr lang="es-N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03EDDD-0848-4F70-872D-B565D404E7D0}" type="slidenum">
              <a:rPr lang="es-NI" smtClean="0"/>
              <a:t>‹Nº›</a:t>
            </a:fld>
            <a:endParaRPr lang="es-NI"/>
          </a:p>
        </p:txBody>
      </p:sp>
    </p:spTree>
    <p:extLst>
      <p:ext uri="{BB962C8B-B14F-4D97-AF65-F5344CB8AC3E}">
        <p14:creationId xmlns:p14="http://schemas.microsoft.com/office/powerpoint/2010/main" val="560772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04C1412-1057-4B77-AF4B-37988A642F75}" type="datetimeFigureOut">
              <a:rPr lang="es-NI" smtClean="0"/>
              <a:t>10/03/2017</a:t>
            </a:fld>
            <a:endParaRPr lang="es-NI"/>
          </a:p>
        </p:txBody>
      </p:sp>
      <p:sp>
        <p:nvSpPr>
          <p:cNvPr id="5" name="Footer Placeholder 4"/>
          <p:cNvSpPr>
            <a:spLocks noGrp="1"/>
          </p:cNvSpPr>
          <p:nvPr>
            <p:ph type="ftr" sz="quarter" idx="11"/>
          </p:nvPr>
        </p:nvSpPr>
        <p:spPr/>
        <p:txBody>
          <a:bodyPr/>
          <a:lstStyle/>
          <a:p>
            <a:endParaRPr lang="es-N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03EDDD-0848-4F70-872D-B565D404E7D0}" type="slidenum">
              <a:rPr lang="es-NI" smtClean="0"/>
              <a:t>‹Nº›</a:t>
            </a:fld>
            <a:endParaRPr lang="es-NI"/>
          </a:p>
        </p:txBody>
      </p:sp>
    </p:spTree>
    <p:extLst>
      <p:ext uri="{BB962C8B-B14F-4D97-AF65-F5344CB8AC3E}">
        <p14:creationId xmlns:p14="http://schemas.microsoft.com/office/powerpoint/2010/main" val="1076129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04C1412-1057-4B77-AF4B-37988A642F75}" type="datetimeFigureOut">
              <a:rPr lang="es-NI" smtClean="0"/>
              <a:t>10/03/2017</a:t>
            </a:fld>
            <a:endParaRPr lang="es-NI"/>
          </a:p>
        </p:txBody>
      </p:sp>
      <p:sp>
        <p:nvSpPr>
          <p:cNvPr id="5" name="Footer Placeholder 4"/>
          <p:cNvSpPr>
            <a:spLocks noGrp="1"/>
          </p:cNvSpPr>
          <p:nvPr>
            <p:ph type="ftr" sz="quarter" idx="11"/>
          </p:nvPr>
        </p:nvSpPr>
        <p:spPr/>
        <p:txBody>
          <a:bodyPr/>
          <a:lstStyle/>
          <a:p>
            <a:endParaRPr lang="es-N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03EDDD-0848-4F70-872D-B565D404E7D0}" type="slidenum">
              <a:rPr lang="es-NI" smtClean="0"/>
              <a:t>‹Nº›</a:t>
            </a:fld>
            <a:endParaRPr lang="es-NI"/>
          </a:p>
        </p:txBody>
      </p:sp>
    </p:spTree>
    <p:extLst>
      <p:ext uri="{BB962C8B-B14F-4D97-AF65-F5344CB8AC3E}">
        <p14:creationId xmlns:p14="http://schemas.microsoft.com/office/powerpoint/2010/main" val="3278371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04C1412-1057-4B77-AF4B-37988A642F75}" type="datetimeFigureOut">
              <a:rPr lang="es-NI" smtClean="0"/>
              <a:t>10/03/2017</a:t>
            </a:fld>
            <a:endParaRPr lang="es-NI"/>
          </a:p>
        </p:txBody>
      </p:sp>
      <p:sp>
        <p:nvSpPr>
          <p:cNvPr id="5" name="Footer Placeholder 4"/>
          <p:cNvSpPr>
            <a:spLocks noGrp="1"/>
          </p:cNvSpPr>
          <p:nvPr>
            <p:ph type="ftr" sz="quarter" idx="11"/>
          </p:nvPr>
        </p:nvSpPr>
        <p:spPr/>
        <p:txBody>
          <a:bodyPr/>
          <a:lstStyle/>
          <a:p>
            <a:endParaRPr lang="es-N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03EDDD-0848-4F70-872D-B565D404E7D0}" type="slidenum">
              <a:rPr lang="es-NI" smtClean="0"/>
              <a:t>‹Nº›</a:t>
            </a:fld>
            <a:endParaRPr lang="es-NI"/>
          </a:p>
        </p:txBody>
      </p:sp>
    </p:spTree>
    <p:extLst>
      <p:ext uri="{BB962C8B-B14F-4D97-AF65-F5344CB8AC3E}">
        <p14:creationId xmlns:p14="http://schemas.microsoft.com/office/powerpoint/2010/main" val="199175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04C1412-1057-4B77-AF4B-37988A642F75}" type="datetimeFigureOut">
              <a:rPr lang="es-NI" smtClean="0"/>
              <a:t>10/03/2017</a:t>
            </a:fld>
            <a:endParaRPr lang="es-NI"/>
          </a:p>
        </p:txBody>
      </p:sp>
      <p:sp>
        <p:nvSpPr>
          <p:cNvPr id="5" name="Footer Placeholder 4"/>
          <p:cNvSpPr>
            <a:spLocks noGrp="1"/>
          </p:cNvSpPr>
          <p:nvPr>
            <p:ph type="ftr" sz="quarter" idx="11"/>
          </p:nvPr>
        </p:nvSpPr>
        <p:spPr/>
        <p:txBody>
          <a:bodyPr/>
          <a:lstStyle/>
          <a:p>
            <a:endParaRPr lang="es-NI"/>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03EDDD-0848-4F70-872D-B565D404E7D0}" type="slidenum">
              <a:rPr lang="es-NI" smtClean="0"/>
              <a:t>‹Nº›</a:t>
            </a:fld>
            <a:endParaRPr lang="es-NI"/>
          </a:p>
        </p:txBody>
      </p:sp>
    </p:spTree>
    <p:extLst>
      <p:ext uri="{BB962C8B-B14F-4D97-AF65-F5344CB8AC3E}">
        <p14:creationId xmlns:p14="http://schemas.microsoft.com/office/powerpoint/2010/main" val="261540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04C1412-1057-4B77-AF4B-37988A642F75}" type="datetimeFigureOut">
              <a:rPr lang="es-NI" smtClean="0"/>
              <a:t>10/03/2017</a:t>
            </a:fld>
            <a:endParaRPr lang="es-NI"/>
          </a:p>
        </p:txBody>
      </p:sp>
      <p:sp>
        <p:nvSpPr>
          <p:cNvPr id="6" name="Footer Placeholder 5"/>
          <p:cNvSpPr>
            <a:spLocks noGrp="1"/>
          </p:cNvSpPr>
          <p:nvPr>
            <p:ph type="ftr" sz="quarter" idx="11"/>
          </p:nvPr>
        </p:nvSpPr>
        <p:spPr/>
        <p:txBody>
          <a:bodyPr/>
          <a:lstStyle/>
          <a:p>
            <a:endParaRPr lang="es-NI"/>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A03EDDD-0848-4F70-872D-B565D404E7D0}" type="slidenum">
              <a:rPr lang="es-NI" smtClean="0"/>
              <a:t>‹Nº›</a:t>
            </a:fld>
            <a:endParaRPr lang="es-NI"/>
          </a:p>
        </p:txBody>
      </p:sp>
    </p:spTree>
    <p:extLst>
      <p:ext uri="{BB962C8B-B14F-4D97-AF65-F5344CB8AC3E}">
        <p14:creationId xmlns:p14="http://schemas.microsoft.com/office/powerpoint/2010/main" val="848996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04C1412-1057-4B77-AF4B-37988A642F75}" type="datetimeFigureOut">
              <a:rPr lang="es-NI" smtClean="0"/>
              <a:t>10/03/2017</a:t>
            </a:fld>
            <a:endParaRPr lang="es-NI"/>
          </a:p>
        </p:txBody>
      </p:sp>
      <p:sp>
        <p:nvSpPr>
          <p:cNvPr id="8" name="Footer Placeholder 7"/>
          <p:cNvSpPr>
            <a:spLocks noGrp="1"/>
          </p:cNvSpPr>
          <p:nvPr>
            <p:ph type="ftr" sz="quarter" idx="11"/>
          </p:nvPr>
        </p:nvSpPr>
        <p:spPr/>
        <p:txBody>
          <a:bodyPr/>
          <a:lstStyle/>
          <a:p>
            <a:endParaRPr lang="es-NI"/>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03EDDD-0848-4F70-872D-B565D404E7D0}" type="slidenum">
              <a:rPr lang="es-NI" smtClean="0"/>
              <a:t>‹Nº›</a:t>
            </a:fld>
            <a:endParaRPr lang="es-NI"/>
          </a:p>
        </p:txBody>
      </p:sp>
    </p:spTree>
    <p:extLst>
      <p:ext uri="{BB962C8B-B14F-4D97-AF65-F5344CB8AC3E}">
        <p14:creationId xmlns:p14="http://schemas.microsoft.com/office/powerpoint/2010/main" val="708610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04C1412-1057-4B77-AF4B-37988A642F75}" type="datetimeFigureOut">
              <a:rPr lang="es-NI" smtClean="0"/>
              <a:t>10/03/2017</a:t>
            </a:fld>
            <a:endParaRPr lang="es-NI"/>
          </a:p>
        </p:txBody>
      </p:sp>
      <p:sp>
        <p:nvSpPr>
          <p:cNvPr id="4" name="Footer Placeholder 3"/>
          <p:cNvSpPr>
            <a:spLocks noGrp="1"/>
          </p:cNvSpPr>
          <p:nvPr>
            <p:ph type="ftr" sz="quarter" idx="11"/>
          </p:nvPr>
        </p:nvSpPr>
        <p:spPr/>
        <p:txBody>
          <a:bodyPr/>
          <a:lstStyle/>
          <a:p>
            <a:endParaRPr lang="es-NI"/>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03EDDD-0848-4F70-872D-B565D404E7D0}" type="slidenum">
              <a:rPr lang="es-NI" smtClean="0"/>
              <a:t>‹Nº›</a:t>
            </a:fld>
            <a:endParaRPr lang="es-NI"/>
          </a:p>
        </p:txBody>
      </p:sp>
    </p:spTree>
    <p:extLst>
      <p:ext uri="{BB962C8B-B14F-4D97-AF65-F5344CB8AC3E}">
        <p14:creationId xmlns:p14="http://schemas.microsoft.com/office/powerpoint/2010/main" val="2983688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C1412-1057-4B77-AF4B-37988A642F75}" type="datetimeFigureOut">
              <a:rPr lang="es-NI" smtClean="0"/>
              <a:t>10/03/2017</a:t>
            </a:fld>
            <a:endParaRPr lang="es-NI"/>
          </a:p>
        </p:txBody>
      </p:sp>
      <p:sp>
        <p:nvSpPr>
          <p:cNvPr id="3" name="Footer Placeholder 2"/>
          <p:cNvSpPr>
            <a:spLocks noGrp="1"/>
          </p:cNvSpPr>
          <p:nvPr>
            <p:ph type="ftr" sz="quarter" idx="11"/>
          </p:nvPr>
        </p:nvSpPr>
        <p:spPr/>
        <p:txBody>
          <a:bodyPr/>
          <a:lstStyle/>
          <a:p>
            <a:endParaRPr lang="es-NI"/>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03EDDD-0848-4F70-872D-B565D404E7D0}" type="slidenum">
              <a:rPr lang="es-NI" smtClean="0"/>
              <a:t>‹Nº›</a:t>
            </a:fld>
            <a:endParaRPr lang="es-NI"/>
          </a:p>
        </p:txBody>
      </p:sp>
    </p:spTree>
    <p:extLst>
      <p:ext uri="{BB962C8B-B14F-4D97-AF65-F5344CB8AC3E}">
        <p14:creationId xmlns:p14="http://schemas.microsoft.com/office/powerpoint/2010/main" val="3032202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04C1412-1057-4B77-AF4B-37988A642F75}" type="datetimeFigureOut">
              <a:rPr lang="es-NI" smtClean="0"/>
              <a:t>10/03/2017</a:t>
            </a:fld>
            <a:endParaRPr lang="es-NI"/>
          </a:p>
        </p:txBody>
      </p:sp>
      <p:sp>
        <p:nvSpPr>
          <p:cNvPr id="6" name="Footer Placeholder 5"/>
          <p:cNvSpPr>
            <a:spLocks noGrp="1"/>
          </p:cNvSpPr>
          <p:nvPr>
            <p:ph type="ftr" sz="quarter" idx="11"/>
          </p:nvPr>
        </p:nvSpPr>
        <p:spPr/>
        <p:txBody>
          <a:bodyPr/>
          <a:lstStyle/>
          <a:p>
            <a:endParaRPr lang="es-NI"/>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03EDDD-0848-4F70-872D-B565D404E7D0}" type="slidenum">
              <a:rPr lang="es-NI" smtClean="0"/>
              <a:t>‹Nº›</a:t>
            </a:fld>
            <a:endParaRPr lang="es-NI"/>
          </a:p>
        </p:txBody>
      </p:sp>
    </p:spTree>
    <p:extLst>
      <p:ext uri="{BB962C8B-B14F-4D97-AF65-F5344CB8AC3E}">
        <p14:creationId xmlns:p14="http://schemas.microsoft.com/office/powerpoint/2010/main" val="19301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04C1412-1057-4B77-AF4B-37988A642F75}" type="datetimeFigureOut">
              <a:rPr lang="es-NI" smtClean="0"/>
              <a:t>10/03/2017</a:t>
            </a:fld>
            <a:endParaRPr lang="es-NI"/>
          </a:p>
        </p:txBody>
      </p:sp>
      <p:sp>
        <p:nvSpPr>
          <p:cNvPr id="6" name="Footer Placeholder 5"/>
          <p:cNvSpPr>
            <a:spLocks noGrp="1"/>
          </p:cNvSpPr>
          <p:nvPr>
            <p:ph type="ftr" sz="quarter" idx="11"/>
          </p:nvPr>
        </p:nvSpPr>
        <p:spPr/>
        <p:txBody>
          <a:bodyPr/>
          <a:lstStyle/>
          <a:p>
            <a:endParaRPr lang="es-N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03EDDD-0848-4F70-872D-B565D404E7D0}" type="slidenum">
              <a:rPr lang="es-NI" smtClean="0"/>
              <a:t>‹Nº›</a:t>
            </a:fld>
            <a:endParaRPr lang="es-NI"/>
          </a:p>
        </p:txBody>
      </p:sp>
    </p:spTree>
    <p:extLst>
      <p:ext uri="{BB962C8B-B14F-4D97-AF65-F5344CB8AC3E}">
        <p14:creationId xmlns:p14="http://schemas.microsoft.com/office/powerpoint/2010/main" val="1134144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04C1412-1057-4B77-AF4B-37988A642F75}" type="datetimeFigureOut">
              <a:rPr lang="es-NI" smtClean="0"/>
              <a:t>10/03/2017</a:t>
            </a:fld>
            <a:endParaRPr lang="es-NI"/>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NI"/>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A03EDDD-0848-4F70-872D-B565D404E7D0}" type="slidenum">
              <a:rPr lang="es-NI" smtClean="0"/>
              <a:t>‹Nº›</a:t>
            </a:fld>
            <a:endParaRPr lang="es-NI"/>
          </a:p>
        </p:txBody>
      </p:sp>
    </p:spTree>
    <p:extLst>
      <p:ext uri="{BB962C8B-B14F-4D97-AF65-F5344CB8AC3E}">
        <p14:creationId xmlns:p14="http://schemas.microsoft.com/office/powerpoint/2010/main" val="283651845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sa.un.org/unup/CD-ROM/Urban-Rural-Population.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3086566"/>
          </a:xfrm>
        </p:spPr>
        <p:txBody>
          <a:bodyPr>
            <a:noAutofit/>
          </a:bodyPr>
          <a:lstStyle/>
          <a:p>
            <a:r>
              <a:rPr lang="es-NI" sz="4400" b="1" dirty="0" smtClean="0"/>
              <a:t/>
            </a:r>
            <a:br>
              <a:rPr lang="es-NI" sz="4400" b="1" dirty="0" smtClean="0"/>
            </a:br>
            <a:r>
              <a:rPr lang="es-NI" sz="4400" b="1" dirty="0"/>
              <a:t/>
            </a:r>
            <a:br>
              <a:rPr lang="es-NI" sz="4400" b="1" dirty="0"/>
            </a:br>
            <a:r>
              <a:rPr lang="es-NI" sz="4400" b="1" dirty="0" smtClean="0"/>
              <a:t>EL </a:t>
            </a:r>
            <a:r>
              <a:rPr lang="es-NI" sz="4400" b="1" dirty="0"/>
              <a:t>SALVADOR: EVOLUCIÓN DE LA AGRICULTURA Y </a:t>
            </a:r>
            <a:r>
              <a:rPr lang="es-NI" sz="4400" b="1" dirty="0" smtClean="0"/>
              <a:t> </a:t>
            </a:r>
            <a:r>
              <a:rPr lang="es-NI" sz="4400" b="1" dirty="0"/>
              <a:t>ESTRATEGIAS DE LOS </a:t>
            </a:r>
            <a:r>
              <a:rPr lang="es-NI" sz="4400" b="1" dirty="0" smtClean="0"/>
              <a:t>PEQUEÑOS AGRICULTORES</a:t>
            </a:r>
            <a:r>
              <a:rPr lang="es-NI" sz="4400" dirty="0"/>
              <a:t/>
            </a:r>
            <a:br>
              <a:rPr lang="es-NI" sz="4400" dirty="0"/>
            </a:br>
            <a:endParaRPr lang="es-NI" sz="4400" dirty="0"/>
          </a:p>
        </p:txBody>
      </p:sp>
      <p:sp>
        <p:nvSpPr>
          <p:cNvPr id="3" name="Subtítulo 2"/>
          <p:cNvSpPr>
            <a:spLocks noGrp="1"/>
          </p:cNvSpPr>
          <p:nvPr>
            <p:ph type="subTitle" idx="1"/>
          </p:nvPr>
        </p:nvSpPr>
        <p:spPr>
          <a:xfrm>
            <a:off x="2143443" y="4777379"/>
            <a:ext cx="9806939" cy="1126283"/>
          </a:xfrm>
        </p:spPr>
        <p:txBody>
          <a:bodyPr>
            <a:normAutofit fontScale="32500" lnSpcReduction="20000"/>
          </a:bodyPr>
          <a:lstStyle/>
          <a:p>
            <a:endParaRPr lang="es-NI" dirty="0" smtClean="0"/>
          </a:p>
          <a:p>
            <a:r>
              <a:rPr lang="es-NI" sz="4500" dirty="0" smtClean="0"/>
              <a:t>EDUARDO BAUMEISTER</a:t>
            </a:r>
          </a:p>
          <a:p>
            <a:endParaRPr lang="es-NI" sz="4500" dirty="0" smtClean="0"/>
          </a:p>
          <a:p>
            <a:r>
              <a:rPr lang="es-NI" sz="4500" dirty="0" smtClean="0"/>
              <a:t>10 DE MARZO 2017</a:t>
            </a:r>
            <a:endParaRPr lang="es-NI" sz="4500" dirty="0"/>
          </a:p>
        </p:txBody>
      </p:sp>
    </p:spTree>
    <p:extLst>
      <p:ext uri="{BB962C8B-B14F-4D97-AF65-F5344CB8AC3E}">
        <p14:creationId xmlns:p14="http://schemas.microsoft.com/office/powerpoint/2010/main" val="1437095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26142" y="1635097"/>
            <a:ext cx="10905565" cy="2829621"/>
          </a:xfrm>
          <a:prstGeom prst="rect">
            <a:avLst/>
          </a:prstGeom>
        </p:spPr>
        <p:txBody>
          <a:bodyPr wrap="square">
            <a:spAutoFit/>
          </a:bodyPr>
          <a:lstStyle/>
          <a:p>
            <a:pPr>
              <a:lnSpc>
                <a:spcPct val="107000"/>
              </a:lnSpc>
              <a:spcAft>
                <a:spcPts val="800"/>
              </a:spcAft>
            </a:pPr>
            <a:r>
              <a:rPr lang="es-NI" sz="3200" b="1" dirty="0" smtClean="0">
                <a:latin typeface="Calibri" panose="020F0502020204030204" pitchFamily="34" charset="0"/>
                <a:ea typeface="Calibri" panose="020F0502020204030204" pitchFamily="34" charset="0"/>
                <a:cs typeface="Times New Roman" panose="02020603050405020304" pitchFamily="18" charset="0"/>
              </a:rPr>
              <a:t>-</a:t>
            </a:r>
            <a:r>
              <a:rPr lang="es-NI" sz="3200" b="1" dirty="0">
                <a:latin typeface="Calibri" panose="020F0502020204030204" pitchFamily="34" charset="0"/>
                <a:ea typeface="Calibri" panose="020F0502020204030204" pitchFamily="34" charset="0"/>
                <a:cs typeface="Times New Roman" panose="02020603050405020304" pitchFamily="18" charset="0"/>
              </a:rPr>
              <a:t>Tensión por los usos del suelo entre: granos básicos, caña de azúcar, zonas urbanas y zonas de expansión turística</a:t>
            </a:r>
            <a:endParaRPr lang="es-NI"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NI" sz="3200" dirty="0">
                <a:latin typeface="Calibri" panose="020F0502020204030204" pitchFamily="34" charset="0"/>
                <a:ea typeface="Calibri" panose="020F0502020204030204" pitchFamily="34" charset="0"/>
                <a:cs typeface="Times New Roman" panose="02020603050405020304" pitchFamily="18" charset="0"/>
              </a:rPr>
              <a:t>En la actualidad la superficie agropecuaria trabajada es bastante similar a la que existía en </a:t>
            </a:r>
            <a:r>
              <a:rPr lang="es-NI" sz="3200" dirty="0" smtClean="0">
                <a:latin typeface="Calibri" panose="020F0502020204030204" pitchFamily="34" charset="0"/>
                <a:ea typeface="Calibri" panose="020F0502020204030204" pitchFamily="34" charset="0"/>
                <a:cs typeface="Times New Roman" panose="02020603050405020304" pitchFamily="18" charset="0"/>
              </a:rPr>
              <a:t>1979, pero ahora hay mucho más habitantes, principalmente urbanos </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1282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Evolución del uso del suelo agropecuario ( miles de manzanas)</a:t>
            </a:r>
            <a:endParaRPr lang="es-NI"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83150733"/>
              </p:ext>
            </p:extLst>
          </p:nvPr>
        </p:nvGraphicFramePr>
        <p:xfrm>
          <a:off x="1142998" y="1949824"/>
          <a:ext cx="9735672" cy="4185188"/>
        </p:xfrm>
        <a:graphic>
          <a:graphicData uri="http://schemas.openxmlformats.org/drawingml/2006/table">
            <a:tbl>
              <a:tblPr firstRow="1" firstCol="1" bandRow="1">
                <a:tableStyleId>{5C22544A-7EE6-4342-B048-85BDC9FD1C3A}</a:tableStyleId>
              </a:tblPr>
              <a:tblGrid>
                <a:gridCol w="2433918"/>
                <a:gridCol w="2433918"/>
                <a:gridCol w="2433918"/>
                <a:gridCol w="2433918"/>
              </a:tblGrid>
              <a:tr h="928683">
                <a:tc>
                  <a:txBody>
                    <a:bodyPr/>
                    <a:lstStyle/>
                    <a:p>
                      <a:pPr marL="457200">
                        <a:lnSpc>
                          <a:spcPct val="107000"/>
                        </a:lnSpc>
                        <a:spcAft>
                          <a:spcPts val="0"/>
                        </a:spcAft>
                      </a:pPr>
                      <a:r>
                        <a:rPr lang="es-NI" sz="3200" dirty="0">
                          <a:effectLst/>
                        </a:rPr>
                        <a:t> </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dirty="0">
                          <a:effectLst/>
                        </a:rPr>
                        <a:t>1979</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a:effectLst/>
                        </a:rPr>
                        <a:t>2000</a:t>
                      </a:r>
                      <a:endParaRPr lang="es-NI"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a:effectLst/>
                        </a:rPr>
                        <a:t> 2014</a:t>
                      </a:r>
                      <a:endParaRPr lang="es-NI"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38752">
                <a:tc>
                  <a:txBody>
                    <a:bodyPr/>
                    <a:lstStyle/>
                    <a:p>
                      <a:pPr marL="457200">
                        <a:lnSpc>
                          <a:spcPct val="107000"/>
                        </a:lnSpc>
                        <a:spcAft>
                          <a:spcPts val="0"/>
                        </a:spcAft>
                      </a:pPr>
                      <a:r>
                        <a:rPr lang="es-NI" sz="2800" dirty="0" err="1" smtClean="0">
                          <a:effectLst/>
                        </a:rPr>
                        <a:t>GBásicos</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dirty="0">
                          <a:effectLst/>
                        </a:rPr>
                        <a:t>694.2</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a:effectLst/>
                        </a:rPr>
                        <a:t>625.3</a:t>
                      </a:r>
                      <a:endParaRPr lang="es-NI"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a:effectLst/>
                        </a:rPr>
                        <a:t>744.8</a:t>
                      </a:r>
                      <a:endParaRPr lang="es-NI"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0027">
                <a:tc>
                  <a:txBody>
                    <a:bodyPr/>
                    <a:lstStyle/>
                    <a:p>
                      <a:pPr marL="457200">
                        <a:lnSpc>
                          <a:spcPct val="107000"/>
                        </a:lnSpc>
                        <a:spcAft>
                          <a:spcPts val="0"/>
                        </a:spcAft>
                      </a:pPr>
                      <a:r>
                        <a:rPr lang="es-NI" sz="2800" dirty="0" smtClean="0">
                          <a:effectLst/>
                        </a:rPr>
                        <a:t>Agro-ex</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dirty="0">
                          <a:effectLst/>
                        </a:rPr>
                        <a:t>439.7</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a:effectLst/>
                        </a:rPr>
                        <a:t>328.4</a:t>
                      </a:r>
                      <a:endParaRPr lang="es-NI"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dirty="0">
                          <a:effectLst/>
                        </a:rPr>
                        <a:t>313.1</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8808">
                <a:tc>
                  <a:txBody>
                    <a:bodyPr/>
                    <a:lstStyle/>
                    <a:p>
                      <a:pPr marL="457200">
                        <a:lnSpc>
                          <a:spcPct val="107000"/>
                        </a:lnSpc>
                        <a:spcAft>
                          <a:spcPts val="0"/>
                        </a:spcAft>
                      </a:pPr>
                      <a:r>
                        <a:rPr lang="es-NI" sz="2800" dirty="0" smtClean="0">
                          <a:effectLst/>
                        </a:rPr>
                        <a:t>Otros</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a:effectLst/>
                        </a:rPr>
                        <a:t>78.2</a:t>
                      </a:r>
                      <a:endParaRPr lang="es-NI"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a:effectLst/>
                        </a:rPr>
                        <a:t>  96.3</a:t>
                      </a:r>
                      <a:endParaRPr lang="es-NI"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dirty="0">
                          <a:effectLst/>
                        </a:rPr>
                        <a:t>101.8</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9459">
                <a:tc>
                  <a:txBody>
                    <a:bodyPr/>
                    <a:lstStyle/>
                    <a:p>
                      <a:pPr marL="457200">
                        <a:lnSpc>
                          <a:spcPct val="107000"/>
                        </a:lnSpc>
                        <a:spcAft>
                          <a:spcPts val="0"/>
                        </a:spcAft>
                      </a:pPr>
                      <a:r>
                        <a:rPr lang="es-NI" sz="2800" dirty="0">
                          <a:effectLst/>
                        </a:rPr>
                        <a:t>Pastos</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a:effectLst/>
                        </a:rPr>
                        <a:t>499.3</a:t>
                      </a:r>
                      <a:endParaRPr lang="es-NI"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a:effectLst/>
                        </a:rPr>
                        <a:t>378.0</a:t>
                      </a:r>
                      <a:endParaRPr lang="es-NI"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a:effectLst/>
                        </a:rPr>
                        <a:t>375.1</a:t>
                      </a:r>
                      <a:endParaRPr lang="es-NI"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9459">
                <a:tc>
                  <a:txBody>
                    <a:bodyPr/>
                    <a:lstStyle/>
                    <a:p>
                      <a:pPr marL="457200">
                        <a:lnSpc>
                          <a:spcPct val="107000"/>
                        </a:lnSpc>
                        <a:spcAft>
                          <a:spcPts val="0"/>
                        </a:spcAft>
                      </a:pPr>
                      <a:r>
                        <a:rPr lang="es-NI" sz="2800" dirty="0">
                          <a:effectLst/>
                        </a:rPr>
                        <a:t>Total</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dirty="0">
                          <a:effectLst/>
                        </a:rPr>
                        <a:t>1711.4</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dirty="0">
                          <a:effectLst/>
                        </a:rPr>
                        <a:t>1428</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es-NI" sz="3200" dirty="0">
                          <a:effectLst/>
                        </a:rPr>
                        <a:t>1534.8</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6430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10491" y="531379"/>
            <a:ext cx="10515600" cy="1325563"/>
          </a:xfrm>
        </p:spPr>
        <p:txBody>
          <a:bodyPr/>
          <a:lstStyle/>
          <a:p>
            <a:r>
              <a:rPr lang="es-NI" dirty="0" smtClean="0"/>
              <a:t>CARACTERÍSTICAS DE LOS PRODUCTORES,1</a:t>
            </a:r>
            <a:endParaRPr lang="es-NI"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575494176"/>
              </p:ext>
            </p:extLst>
          </p:nvPr>
        </p:nvGraphicFramePr>
        <p:xfrm>
          <a:off x="981635" y="2143786"/>
          <a:ext cx="10614619" cy="3887426"/>
        </p:xfrm>
        <a:graphic>
          <a:graphicData uri="http://schemas.openxmlformats.org/drawingml/2006/table">
            <a:tbl>
              <a:tblPr firstRow="1" firstCol="1" bandRow="1">
                <a:tableStyleId>{5C22544A-7EE6-4342-B048-85BDC9FD1C3A}</a:tableStyleId>
              </a:tblPr>
              <a:tblGrid>
                <a:gridCol w="1470620"/>
                <a:gridCol w="2514250"/>
                <a:gridCol w="3198926"/>
                <a:gridCol w="3430823"/>
              </a:tblGrid>
              <a:tr h="1735487">
                <a:tc>
                  <a:txBody>
                    <a:bodyPr/>
                    <a:lstStyle/>
                    <a:p>
                      <a:pPr>
                        <a:lnSpc>
                          <a:spcPct val="107000"/>
                        </a:lnSpc>
                        <a:spcAft>
                          <a:spcPts val="0"/>
                        </a:spcAft>
                      </a:pPr>
                      <a:r>
                        <a:rPr lang="es-NI" sz="2800" dirty="0">
                          <a:effectLst/>
                        </a:rPr>
                        <a:t> </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NI" sz="2800" dirty="0">
                          <a:effectLst/>
                        </a:rPr>
                        <a:t>Habitantes Rurales</a:t>
                      </a:r>
                    </a:p>
                    <a:p>
                      <a:pPr>
                        <a:lnSpc>
                          <a:spcPct val="107000"/>
                        </a:lnSpc>
                        <a:spcAft>
                          <a:spcPts val="0"/>
                        </a:spcAft>
                      </a:pPr>
                      <a:r>
                        <a:rPr lang="es-NI" sz="2800" dirty="0">
                          <a:effectLst/>
                        </a:rPr>
                        <a:t>( miles)</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NI" sz="2800">
                          <a:effectLst/>
                        </a:rPr>
                        <a:t>Productores agropecuarios </a:t>
                      </a:r>
                    </a:p>
                    <a:p>
                      <a:pPr>
                        <a:lnSpc>
                          <a:spcPct val="107000"/>
                        </a:lnSpc>
                        <a:spcAft>
                          <a:spcPts val="0"/>
                        </a:spcAft>
                      </a:pPr>
                      <a:r>
                        <a:rPr lang="es-NI" sz="2800">
                          <a:effectLst/>
                        </a:rPr>
                        <a:t>( miles)</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NI" sz="2800">
                          <a:effectLst/>
                        </a:rPr>
                        <a:t>Habitantes Rurales/</a:t>
                      </a:r>
                    </a:p>
                    <a:p>
                      <a:pPr>
                        <a:lnSpc>
                          <a:spcPct val="107000"/>
                        </a:lnSpc>
                        <a:spcAft>
                          <a:spcPts val="0"/>
                        </a:spcAft>
                      </a:pPr>
                      <a:r>
                        <a:rPr lang="es-NI" sz="2800">
                          <a:effectLst/>
                        </a:rPr>
                        <a:t>Productor</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7313">
                <a:tc>
                  <a:txBody>
                    <a:bodyPr/>
                    <a:lstStyle/>
                    <a:p>
                      <a:pPr>
                        <a:lnSpc>
                          <a:spcPct val="107000"/>
                        </a:lnSpc>
                        <a:spcAft>
                          <a:spcPts val="0"/>
                        </a:spcAft>
                      </a:pPr>
                      <a:r>
                        <a:rPr lang="es-NI" sz="2800" dirty="0">
                          <a:effectLst/>
                        </a:rPr>
                        <a:t>1971</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NI" sz="2800">
                          <a:effectLst/>
                        </a:rPr>
                        <a:t>2149</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NI" sz="2800">
                          <a:effectLst/>
                        </a:rPr>
                        <a:t>318</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NI" sz="2800">
                          <a:effectLst/>
                        </a:rPr>
                        <a:t>6.7</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7313">
                <a:tc>
                  <a:txBody>
                    <a:bodyPr/>
                    <a:lstStyle/>
                    <a:p>
                      <a:pPr>
                        <a:lnSpc>
                          <a:spcPct val="107000"/>
                        </a:lnSpc>
                        <a:spcAft>
                          <a:spcPts val="0"/>
                        </a:spcAft>
                      </a:pPr>
                      <a:r>
                        <a:rPr lang="es-NI" sz="2800" dirty="0">
                          <a:effectLst/>
                        </a:rPr>
                        <a:t>2007</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NI" sz="2800">
                          <a:effectLst/>
                        </a:rPr>
                        <a:t>2266</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NI" sz="2800">
                          <a:effectLst/>
                        </a:rPr>
                        <a:t>395</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NI" sz="2800">
                          <a:effectLst/>
                        </a:rPr>
                        <a:t>5.7</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7313">
                <a:tc>
                  <a:txBody>
                    <a:bodyPr/>
                    <a:lstStyle/>
                    <a:p>
                      <a:pPr>
                        <a:lnSpc>
                          <a:spcPct val="107000"/>
                        </a:lnSpc>
                        <a:spcAft>
                          <a:spcPts val="0"/>
                        </a:spcAft>
                      </a:pPr>
                      <a:r>
                        <a:rPr lang="es-NI" sz="2800" dirty="0">
                          <a:effectLst/>
                        </a:rPr>
                        <a:t>2014</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NI" sz="2800" dirty="0">
                          <a:effectLst/>
                        </a:rPr>
                        <a:t>1990</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NI" sz="2800" dirty="0">
                          <a:effectLst/>
                        </a:rPr>
                        <a:t>435</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NI" sz="2800" dirty="0">
                          <a:effectLst/>
                        </a:rPr>
                        <a:t>4.6</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5500105" y="-163523"/>
            <a:ext cx="22527911" cy="216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NI"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F</a:t>
            </a:r>
            <a:r>
              <a:rPr kumimoji="0" lang="es-NI" sz="1100" b="0" i="0" u="none" strike="noStrike" cap="none" normalizeH="0" baseline="0" smtClean="0">
                <a:ln>
                  <a:noFill/>
                </a:ln>
                <a:solidFill>
                  <a:schemeClr val="tx1"/>
                </a:solidFill>
                <a:effectLst/>
                <a:latin typeface="Arial" panose="020B0604020202020204" pitchFamily="34" charset="0"/>
              </a:rPr>
              <a:t> </a:t>
            </a:r>
            <a:endParaRPr kumimoji="0" lang="es-NI"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29486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Características de los productores, 2</a:t>
            </a:r>
            <a:endParaRPr lang="es-NI" dirty="0"/>
          </a:p>
        </p:txBody>
      </p:sp>
      <p:sp>
        <p:nvSpPr>
          <p:cNvPr id="3" name="Marcador de contenido 2"/>
          <p:cNvSpPr>
            <a:spLocks noGrp="1"/>
          </p:cNvSpPr>
          <p:nvPr>
            <p:ph idx="1"/>
          </p:nvPr>
        </p:nvSpPr>
        <p:spPr/>
        <p:txBody>
          <a:bodyPr/>
          <a:lstStyle/>
          <a:p>
            <a:r>
              <a:rPr lang="es-NI" dirty="0" smtClean="0"/>
              <a:t> </a:t>
            </a:r>
            <a:r>
              <a:rPr lang="es-NI" sz="3200" dirty="0" smtClean="0"/>
              <a:t>1-El  </a:t>
            </a:r>
            <a:r>
              <a:rPr lang="es-NI" sz="3200" dirty="0"/>
              <a:t>77% tienen residencia rural; y el  83% son </a:t>
            </a:r>
            <a:r>
              <a:rPr lang="es-NI" sz="3200" dirty="0" smtClean="0"/>
              <a:t>varones</a:t>
            </a:r>
          </a:p>
          <a:p>
            <a:endParaRPr lang="es-NI" sz="3200" dirty="0"/>
          </a:p>
          <a:p>
            <a:r>
              <a:rPr lang="es-NI" sz="3200" dirty="0" smtClean="0"/>
              <a:t>2- </a:t>
            </a:r>
            <a:r>
              <a:rPr lang="es-NI" sz="3200" dirty="0"/>
              <a:t>En 1971 había 14 habitantes por cada productor agropecuario y en 2014 se observa también 14 habitantes por cada productor </a:t>
            </a:r>
            <a:r>
              <a:rPr lang="es-NI" sz="3200" dirty="0" smtClean="0"/>
              <a:t>agropecuario.</a:t>
            </a:r>
          </a:p>
          <a:p>
            <a:endParaRPr lang="es-NI" dirty="0"/>
          </a:p>
        </p:txBody>
      </p:sp>
    </p:spTree>
    <p:extLst>
      <p:ext uri="{BB962C8B-B14F-4D97-AF65-F5344CB8AC3E}">
        <p14:creationId xmlns:p14="http://schemas.microsoft.com/office/powerpoint/2010/main" val="3479746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Continuidad de la pobreza….</a:t>
            </a:r>
            <a:endParaRPr lang="es-NI" dirty="0"/>
          </a:p>
        </p:txBody>
      </p:sp>
      <p:sp>
        <p:nvSpPr>
          <p:cNvPr id="3" name="Marcador de contenido 2"/>
          <p:cNvSpPr>
            <a:spLocks noGrp="1"/>
          </p:cNvSpPr>
          <p:nvPr>
            <p:ph idx="1"/>
          </p:nvPr>
        </p:nvSpPr>
        <p:spPr/>
        <p:txBody>
          <a:bodyPr/>
          <a:lstStyle/>
          <a:p>
            <a:r>
              <a:rPr lang="es-NI" sz="2000" dirty="0" smtClean="0"/>
              <a:t> </a:t>
            </a:r>
            <a:r>
              <a:rPr lang="es-NI" sz="2000" dirty="0"/>
              <a:t>En los hogares rurales que tienen un productor principal entre sus miembros puede estimarse un nivel de pobreza del orden de 51.8%. </a:t>
            </a:r>
            <a:endParaRPr lang="es-NI" sz="2000" dirty="0" smtClean="0"/>
          </a:p>
          <a:p>
            <a:r>
              <a:rPr lang="es-NI" sz="2000" dirty="0" smtClean="0"/>
              <a:t>Entre </a:t>
            </a:r>
            <a:r>
              <a:rPr lang="es-NI" sz="2000" dirty="0"/>
              <a:t>los productores de tipo secundario el nivel de pobreza de sus hogares llega al 41.7%. </a:t>
            </a:r>
            <a:endParaRPr lang="es-NI" sz="2000" dirty="0" smtClean="0"/>
          </a:p>
          <a:p>
            <a:r>
              <a:rPr lang="es-NI" sz="2000" dirty="0" smtClean="0"/>
              <a:t>Esto </a:t>
            </a:r>
            <a:r>
              <a:rPr lang="es-NI" sz="2000" dirty="0"/>
              <a:t>arroja una media ponderada de 46.8% para los hogares rurales que tienen un productor agropecuario en su membresía. </a:t>
            </a:r>
            <a:endParaRPr lang="es-NI" sz="2000" dirty="0" smtClean="0"/>
          </a:p>
          <a:p>
            <a:r>
              <a:rPr lang="es-NI" sz="2000" dirty="0" smtClean="0"/>
              <a:t>Por </a:t>
            </a:r>
            <a:r>
              <a:rPr lang="es-NI" sz="2000" dirty="0"/>
              <a:t>su parte, en el conjunto de los hogares rurales se encuentran en situación de pobreza el 37.9</a:t>
            </a:r>
            <a:r>
              <a:rPr lang="es-NI" sz="2000" dirty="0" smtClean="0"/>
              <a:t>%.</a:t>
            </a:r>
            <a:endParaRPr lang="es-NI" sz="2000" dirty="0"/>
          </a:p>
          <a:p>
            <a:endParaRPr lang="es-NI" dirty="0"/>
          </a:p>
        </p:txBody>
      </p:sp>
    </p:spTree>
    <p:extLst>
      <p:ext uri="{BB962C8B-B14F-4D97-AF65-F5344CB8AC3E}">
        <p14:creationId xmlns:p14="http://schemas.microsoft.com/office/powerpoint/2010/main" val="1330971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Productores principales y secundarios</a:t>
            </a:r>
            <a:endParaRPr lang="es-NI"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805713092"/>
              </p:ext>
            </p:extLst>
          </p:nvPr>
        </p:nvGraphicFramePr>
        <p:xfrm>
          <a:off x="838200" y="1828802"/>
          <a:ext cx="10515599" cy="4954655"/>
        </p:xfrm>
        <a:graphic>
          <a:graphicData uri="http://schemas.openxmlformats.org/drawingml/2006/table">
            <a:tbl>
              <a:tblPr firstRow="1" firstCol="1" bandRow="1">
                <a:tableStyleId>{5C22544A-7EE6-4342-B048-85BDC9FD1C3A}</a:tableStyleId>
              </a:tblPr>
              <a:tblGrid>
                <a:gridCol w="3665738"/>
                <a:gridCol w="2267163"/>
                <a:gridCol w="2315535"/>
                <a:gridCol w="2267163"/>
              </a:tblGrid>
              <a:tr h="630090">
                <a:tc>
                  <a:txBody>
                    <a:bodyPr/>
                    <a:lstStyle/>
                    <a:p>
                      <a:pPr>
                        <a:lnSpc>
                          <a:spcPct val="107000"/>
                        </a:lnSpc>
                      </a:pPr>
                      <a:endParaRPr lang="es-NI" sz="3600" dirty="0">
                        <a:effectLst/>
                        <a:latin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NI" sz="3600">
                          <a:effectLst/>
                        </a:rPr>
                        <a:t>Productor</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NI" sz="3600">
                          <a:effectLst/>
                        </a:rPr>
                        <a:t>Productor</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NI" sz="3600">
                          <a:effectLst/>
                        </a:rPr>
                        <a:t>Total</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630090">
                <a:tc>
                  <a:txBody>
                    <a:bodyPr/>
                    <a:lstStyle/>
                    <a:p>
                      <a:pPr>
                        <a:lnSpc>
                          <a:spcPct val="107000"/>
                        </a:lnSpc>
                      </a:pPr>
                      <a:endParaRPr lang="es-NI" sz="3600" dirty="0">
                        <a:effectLst/>
                        <a:latin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NI" sz="3600">
                          <a:effectLst/>
                        </a:rPr>
                        <a:t>Principal</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NI" sz="3600" dirty="0" err="1" smtClean="0">
                          <a:effectLst/>
                        </a:rPr>
                        <a:t>Secund</a:t>
                      </a:r>
                      <a:r>
                        <a:rPr lang="es-NI" sz="3600" dirty="0" smtClean="0">
                          <a:effectLst/>
                        </a:rPr>
                        <a:t>.</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endParaRPr lang="es-NI" sz="3600">
                        <a:effectLst/>
                        <a:latin typeface="Calibri" panose="020F0502020204030204" pitchFamily="34" charset="0"/>
                        <a:cs typeface="Times New Roman" panose="02020603050405020304" pitchFamily="18" charset="0"/>
                      </a:endParaRPr>
                    </a:p>
                  </a:txBody>
                  <a:tcPr marL="44450" marR="44450" marT="0" marB="0" anchor="b"/>
                </a:tc>
              </a:tr>
              <a:tr h="630090">
                <a:tc>
                  <a:txBody>
                    <a:bodyPr/>
                    <a:lstStyle/>
                    <a:p>
                      <a:pPr>
                        <a:lnSpc>
                          <a:spcPct val="107000"/>
                        </a:lnSpc>
                        <a:spcAft>
                          <a:spcPts val="0"/>
                        </a:spcAft>
                      </a:pPr>
                      <a:r>
                        <a:rPr lang="es-NI" sz="3600" dirty="0">
                          <a:effectLst/>
                        </a:rPr>
                        <a:t>Propietarios</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3600">
                          <a:effectLst/>
                        </a:rPr>
                        <a:t>34.5</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3600">
                          <a:effectLst/>
                        </a:rPr>
                        <a:t>16.4</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3600">
                          <a:effectLst/>
                        </a:rPr>
                        <a:t>24.1</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630090">
                <a:tc>
                  <a:txBody>
                    <a:bodyPr/>
                    <a:lstStyle/>
                    <a:p>
                      <a:pPr>
                        <a:lnSpc>
                          <a:spcPct val="107000"/>
                        </a:lnSpc>
                        <a:spcAft>
                          <a:spcPts val="0"/>
                        </a:spcAft>
                      </a:pPr>
                      <a:r>
                        <a:rPr lang="es-NI" sz="3600" dirty="0">
                          <a:effectLst/>
                        </a:rPr>
                        <a:t>Arrendatarios</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3600">
                          <a:effectLst/>
                        </a:rPr>
                        <a:t>40.2</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3600">
                          <a:effectLst/>
                        </a:rPr>
                        <a:t>48.4</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3600">
                          <a:effectLst/>
                        </a:rPr>
                        <a:t>44.9</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630090">
                <a:tc>
                  <a:txBody>
                    <a:bodyPr/>
                    <a:lstStyle/>
                    <a:p>
                      <a:pPr>
                        <a:lnSpc>
                          <a:spcPct val="107000"/>
                        </a:lnSpc>
                        <a:spcAft>
                          <a:spcPts val="0"/>
                        </a:spcAft>
                      </a:pPr>
                      <a:r>
                        <a:rPr lang="es-NI" sz="3600" dirty="0">
                          <a:effectLst/>
                        </a:rPr>
                        <a:t>Aparcero</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3600">
                          <a:effectLst/>
                        </a:rPr>
                        <a:t>4.2</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3600">
                          <a:effectLst/>
                        </a:rPr>
                        <a:t>3.8</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3600">
                          <a:effectLst/>
                        </a:rPr>
                        <a:t>4.0</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630090">
                <a:tc>
                  <a:txBody>
                    <a:bodyPr/>
                    <a:lstStyle/>
                    <a:p>
                      <a:pPr>
                        <a:lnSpc>
                          <a:spcPct val="107000"/>
                        </a:lnSpc>
                        <a:spcAft>
                          <a:spcPts val="0"/>
                        </a:spcAft>
                      </a:pPr>
                      <a:r>
                        <a:rPr lang="es-NI" sz="3600" dirty="0">
                          <a:effectLst/>
                        </a:rPr>
                        <a:t>Ocupante Gratuito</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3600">
                          <a:effectLst/>
                        </a:rPr>
                        <a:t>21.2</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3600">
                          <a:effectLst/>
                        </a:rPr>
                        <a:t>31.4</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3600">
                          <a:effectLst/>
                        </a:rPr>
                        <a:t>27.0</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630090">
                <a:tc>
                  <a:txBody>
                    <a:bodyPr/>
                    <a:lstStyle/>
                    <a:p>
                      <a:pPr>
                        <a:lnSpc>
                          <a:spcPct val="107000"/>
                        </a:lnSpc>
                        <a:spcAft>
                          <a:spcPts val="0"/>
                        </a:spcAft>
                      </a:pPr>
                      <a:r>
                        <a:rPr lang="es-NI" sz="3600" dirty="0">
                          <a:effectLst/>
                        </a:rPr>
                        <a:t>Total</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3600" dirty="0">
                          <a:effectLst/>
                        </a:rPr>
                        <a:t>100.0</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3600" dirty="0">
                          <a:effectLst/>
                        </a:rPr>
                        <a:t>100.0</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3600" dirty="0">
                          <a:effectLst/>
                        </a:rPr>
                        <a:t>100.0</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3032723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Características principales y secundarios</a:t>
            </a:r>
            <a:endParaRPr lang="es-NI"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800249673"/>
              </p:ext>
            </p:extLst>
          </p:nvPr>
        </p:nvGraphicFramePr>
        <p:xfrm>
          <a:off x="1196786" y="1909481"/>
          <a:ext cx="10157013" cy="3467201"/>
        </p:xfrm>
        <a:graphic>
          <a:graphicData uri="http://schemas.openxmlformats.org/drawingml/2006/table">
            <a:tbl>
              <a:tblPr firstRow="1" firstCol="1" bandRow="1">
                <a:tableStyleId>{5C22544A-7EE6-4342-B048-85BDC9FD1C3A}</a:tableStyleId>
              </a:tblPr>
              <a:tblGrid>
                <a:gridCol w="2123928"/>
                <a:gridCol w="3663165"/>
                <a:gridCol w="2905143"/>
                <a:gridCol w="1464777"/>
              </a:tblGrid>
              <a:tr h="955426">
                <a:tc>
                  <a:txBody>
                    <a:bodyPr/>
                    <a:lstStyle/>
                    <a:p>
                      <a:pPr algn="ctr">
                        <a:lnSpc>
                          <a:spcPct val="107000"/>
                        </a:lnSpc>
                        <a:spcAft>
                          <a:spcPts val="0"/>
                        </a:spcAft>
                      </a:pPr>
                      <a:r>
                        <a:rPr lang="es-NI" sz="2800" dirty="0">
                          <a:effectLst/>
                        </a:rPr>
                        <a:t>2014</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2800">
                          <a:effectLst/>
                        </a:rPr>
                        <a:t>Productores principales</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2800">
                          <a:effectLst/>
                        </a:rPr>
                        <a:t>Productores secundarios</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2800">
                          <a:effectLst/>
                        </a:rPr>
                        <a:t>Total</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518783">
                <a:tc>
                  <a:txBody>
                    <a:bodyPr/>
                    <a:lstStyle/>
                    <a:p>
                      <a:pPr algn="ctr">
                        <a:lnSpc>
                          <a:spcPct val="107000"/>
                        </a:lnSpc>
                        <a:spcAft>
                          <a:spcPts val="0"/>
                        </a:spcAft>
                      </a:pPr>
                      <a:r>
                        <a:rPr lang="es-NI" sz="2800" dirty="0" smtClean="0">
                          <a:effectLst/>
                        </a:rPr>
                        <a:t>(</a:t>
                      </a:r>
                      <a:r>
                        <a:rPr lang="es-NI" sz="2800" dirty="0" err="1" smtClean="0">
                          <a:effectLst/>
                        </a:rPr>
                        <a:t>mzs</a:t>
                      </a:r>
                      <a:r>
                        <a:rPr lang="es-NI" sz="2800" dirty="0" smtClean="0">
                          <a:effectLst/>
                        </a:rPr>
                        <a:t>)</a:t>
                      </a:r>
                      <a:r>
                        <a:rPr lang="es-NI" sz="2800" dirty="0">
                          <a:effectLst/>
                        </a:rPr>
                        <a:t> </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2800">
                          <a:effectLst/>
                        </a:rPr>
                        <a:t>Área media</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2800">
                          <a:effectLst/>
                        </a:rPr>
                        <a:t>Área media</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2800">
                          <a:effectLst/>
                        </a:rPr>
                        <a:t>Media</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518783">
                <a:tc>
                  <a:txBody>
                    <a:bodyPr/>
                    <a:lstStyle/>
                    <a:p>
                      <a:pPr algn="ctr">
                        <a:lnSpc>
                          <a:spcPct val="107000"/>
                        </a:lnSpc>
                        <a:spcAft>
                          <a:spcPts val="0"/>
                        </a:spcAft>
                      </a:pPr>
                      <a:r>
                        <a:rPr lang="es-NI" sz="2800" dirty="0">
                          <a:effectLst/>
                        </a:rPr>
                        <a:t>Propietarios</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2800">
                          <a:effectLst/>
                        </a:rPr>
                        <a:t>4.01</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2800">
                          <a:effectLst/>
                        </a:rPr>
                        <a:t>2.04</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2800">
                          <a:effectLst/>
                        </a:rPr>
                        <a:t>3.31</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518783">
                <a:tc>
                  <a:txBody>
                    <a:bodyPr/>
                    <a:lstStyle/>
                    <a:p>
                      <a:pPr algn="ctr">
                        <a:lnSpc>
                          <a:spcPct val="107000"/>
                        </a:lnSpc>
                        <a:spcAft>
                          <a:spcPts val="0"/>
                        </a:spcAft>
                      </a:pPr>
                      <a:r>
                        <a:rPr lang="es-NI" sz="2800" dirty="0" err="1" smtClean="0">
                          <a:effectLst/>
                        </a:rPr>
                        <a:t>Arrendat</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2800">
                          <a:effectLst/>
                        </a:rPr>
                        <a:t>1.25</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2800">
                          <a:effectLst/>
                        </a:rPr>
                        <a:t>0.70</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2800">
                          <a:effectLst/>
                        </a:rPr>
                        <a:t>0.93</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955426">
                <a:tc>
                  <a:txBody>
                    <a:bodyPr/>
                    <a:lstStyle/>
                    <a:p>
                      <a:pPr algn="ctr">
                        <a:lnSpc>
                          <a:spcPct val="107000"/>
                        </a:lnSpc>
                        <a:spcAft>
                          <a:spcPts val="0"/>
                        </a:spcAft>
                      </a:pPr>
                      <a:r>
                        <a:rPr lang="es-NI" sz="2800" dirty="0">
                          <a:effectLst/>
                        </a:rPr>
                        <a:t>Ocupante gratuito</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2800">
                          <a:effectLst/>
                        </a:rPr>
                        <a:t>1.32</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2800">
                          <a:effectLst/>
                        </a:rPr>
                        <a:t>0.59</a:t>
                      </a:r>
                      <a:endParaRPr lang="es-NI"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2800" dirty="0">
                          <a:effectLst/>
                        </a:rPr>
                        <a:t>0.86</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3490995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Importancia de principales y secundarios</a:t>
            </a:r>
            <a:endParaRPr lang="es-NI"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59600379"/>
              </p:ext>
            </p:extLst>
          </p:nvPr>
        </p:nvGraphicFramePr>
        <p:xfrm>
          <a:off x="3738283" y="2299447"/>
          <a:ext cx="7046260" cy="1896087"/>
        </p:xfrm>
        <a:graphic>
          <a:graphicData uri="http://schemas.openxmlformats.org/drawingml/2006/table">
            <a:tbl>
              <a:tblPr firstRow="1" firstCol="1" bandRow="1">
                <a:tableStyleId>{5C22544A-7EE6-4342-B048-85BDC9FD1C3A}</a:tableStyleId>
              </a:tblPr>
              <a:tblGrid>
                <a:gridCol w="1963270"/>
                <a:gridCol w="1559860"/>
                <a:gridCol w="1761565"/>
                <a:gridCol w="1761565"/>
              </a:tblGrid>
              <a:tr h="752368">
                <a:tc>
                  <a:txBody>
                    <a:bodyPr/>
                    <a:lstStyle/>
                    <a:p>
                      <a:pPr>
                        <a:lnSpc>
                          <a:spcPct val="107000"/>
                        </a:lnSpc>
                        <a:spcAft>
                          <a:spcPts val="0"/>
                        </a:spcAft>
                      </a:pPr>
                      <a:r>
                        <a:rPr lang="es-NI" sz="2400" dirty="0">
                          <a:effectLst/>
                        </a:rPr>
                        <a:t> </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NI" sz="2400" dirty="0" smtClean="0">
                          <a:effectLst/>
                          <a:latin typeface="+mn-lt"/>
                          <a:ea typeface="+mn-ea"/>
                          <a:cs typeface="+mn-cs"/>
                        </a:rPr>
                        <a:t>Principal.</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NI" sz="2400" dirty="0" err="1" smtClean="0">
                          <a:effectLst/>
                        </a:rPr>
                        <a:t>Secund</a:t>
                      </a:r>
                      <a:r>
                        <a:rPr lang="es-NI" sz="2400" dirty="0" smtClean="0">
                          <a:effectLst/>
                        </a:rPr>
                        <a:t>.</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NI" sz="2400" dirty="0">
                          <a:effectLst/>
                        </a:rPr>
                        <a:t>Total</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6408">
                <a:tc>
                  <a:txBody>
                    <a:bodyPr/>
                    <a:lstStyle/>
                    <a:p>
                      <a:pPr>
                        <a:lnSpc>
                          <a:spcPct val="107000"/>
                        </a:lnSpc>
                        <a:spcAft>
                          <a:spcPts val="0"/>
                        </a:spcAft>
                      </a:pPr>
                      <a:r>
                        <a:rPr lang="es-NI" sz="2400" dirty="0">
                          <a:effectLst/>
                        </a:rPr>
                        <a:t>%  del Área</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61</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dirty="0">
                          <a:effectLst/>
                        </a:rPr>
                        <a:t>39</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dirty="0">
                          <a:effectLst/>
                        </a:rPr>
                        <a:t>100</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2368">
                <a:tc>
                  <a:txBody>
                    <a:bodyPr/>
                    <a:lstStyle/>
                    <a:p>
                      <a:pPr>
                        <a:lnSpc>
                          <a:spcPct val="107000"/>
                        </a:lnSpc>
                        <a:spcAft>
                          <a:spcPts val="0"/>
                        </a:spcAft>
                      </a:pPr>
                      <a:r>
                        <a:rPr lang="es-NI" sz="2400" dirty="0">
                          <a:effectLst/>
                        </a:rPr>
                        <a:t>% </a:t>
                      </a:r>
                      <a:r>
                        <a:rPr lang="es-NI" sz="2400" dirty="0" smtClean="0">
                          <a:effectLst/>
                        </a:rPr>
                        <a:t>ingreso</a:t>
                      </a:r>
                      <a:r>
                        <a:rPr lang="es-NI" sz="2400" baseline="0" dirty="0" smtClean="0">
                          <a:effectLst/>
                        </a:rPr>
                        <a:t>  TCPA</a:t>
                      </a:r>
                    </a:p>
                  </a:txBody>
                  <a:tcPr marL="68580" marR="68580" marT="0" marB="0"/>
                </a:tc>
                <a:tc>
                  <a:txBody>
                    <a:bodyPr/>
                    <a:lstStyle/>
                    <a:p>
                      <a:pPr algn="ctr">
                        <a:lnSpc>
                          <a:spcPct val="107000"/>
                        </a:lnSpc>
                        <a:spcAft>
                          <a:spcPts val="0"/>
                        </a:spcAft>
                      </a:pPr>
                      <a:r>
                        <a:rPr lang="es-NI" sz="2400" dirty="0">
                          <a:effectLst/>
                        </a:rPr>
                        <a:t>67</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dirty="0">
                          <a:effectLst/>
                        </a:rPr>
                        <a:t>33</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dirty="0">
                          <a:effectLst/>
                        </a:rPr>
                        <a:t>100</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668880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4294967295"/>
            <p:extLst>
              <p:ext uri="{D42A27DB-BD31-4B8C-83A1-F6EECF244321}">
                <p14:modId xmlns:p14="http://schemas.microsoft.com/office/powerpoint/2010/main" val="3501201626"/>
              </p:ext>
            </p:extLst>
          </p:nvPr>
        </p:nvGraphicFramePr>
        <p:xfrm>
          <a:off x="0" y="605677"/>
          <a:ext cx="9208311" cy="4964433"/>
        </p:xfrm>
        <a:graphic>
          <a:graphicData uri="http://schemas.openxmlformats.org/drawingml/2006/table">
            <a:tbl>
              <a:tblPr firstRow="1" firstCol="1" bandRow="1">
                <a:tableStyleId>{5C22544A-7EE6-4342-B048-85BDC9FD1C3A}</a:tableStyleId>
              </a:tblPr>
              <a:tblGrid>
                <a:gridCol w="1805522"/>
                <a:gridCol w="1523681"/>
                <a:gridCol w="1439489"/>
                <a:gridCol w="1071915"/>
                <a:gridCol w="1683852"/>
                <a:gridCol w="1683852"/>
              </a:tblGrid>
              <a:tr h="846604">
                <a:tc gridSpan="6">
                  <a:txBody>
                    <a:bodyPr/>
                    <a:lstStyle/>
                    <a:p>
                      <a:pPr>
                        <a:lnSpc>
                          <a:spcPct val="107000"/>
                        </a:lnSpc>
                      </a:pPr>
                      <a:r>
                        <a:rPr lang="es-NI" sz="2000" dirty="0" smtClean="0">
                          <a:effectLst/>
                          <a:latin typeface="Calibri" panose="020F0502020204030204" pitchFamily="34" charset="0"/>
                          <a:cs typeface="Times New Roman" panose="02020603050405020304" pitchFamily="18" charset="0"/>
                        </a:rPr>
                        <a:t>ESTRAFICACIÓN</a:t>
                      </a:r>
                      <a:r>
                        <a:rPr lang="es-NI" sz="2000" baseline="0" dirty="0" smtClean="0">
                          <a:effectLst/>
                          <a:latin typeface="Calibri" panose="020F0502020204030204" pitchFamily="34" charset="0"/>
                          <a:cs typeface="Times New Roman" panose="02020603050405020304" pitchFamily="18" charset="0"/>
                        </a:rPr>
                        <a:t> AGRARIA </a:t>
                      </a:r>
                      <a:endParaRPr lang="es-NI" sz="2000" dirty="0">
                        <a:effectLst/>
                        <a:latin typeface="Calibri" panose="020F0502020204030204" pitchFamily="34" charset="0"/>
                        <a:cs typeface="Times New Roman" panose="02020603050405020304" pitchFamily="18" charset="0"/>
                      </a:endParaRPr>
                    </a:p>
                  </a:txBody>
                  <a:tcPr marL="0" marR="0" marT="0" marB="0" anchor="b"/>
                </a:tc>
                <a:tc hMerge="1">
                  <a:txBody>
                    <a:bodyPr/>
                    <a:lstStyle/>
                    <a:p>
                      <a:pPr>
                        <a:lnSpc>
                          <a:spcPct val="107000"/>
                        </a:lnSpc>
                        <a:spcAft>
                          <a:spcPts val="0"/>
                        </a:spcAft>
                      </a:pP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hMerge="1">
                  <a:txBody>
                    <a:bodyPr/>
                    <a:lstStyle/>
                    <a:p>
                      <a:pPr>
                        <a:lnSpc>
                          <a:spcPct val="107000"/>
                        </a:lnSpc>
                        <a:spcAft>
                          <a:spcPts val="0"/>
                        </a:spcAft>
                      </a:pP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hMerge="1">
                  <a:txBody>
                    <a:bodyPr/>
                    <a:lstStyle/>
                    <a:p>
                      <a:pPr>
                        <a:lnSpc>
                          <a:spcPct val="107000"/>
                        </a:lnSpc>
                        <a:spcAft>
                          <a:spcPts val="0"/>
                        </a:spcAft>
                      </a:pP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hMerge="1">
                  <a:txBody>
                    <a:bodyPr/>
                    <a:lstStyle/>
                    <a:p>
                      <a:pPr>
                        <a:lnSpc>
                          <a:spcPct val="107000"/>
                        </a:lnSpc>
                        <a:spcAft>
                          <a:spcPts val="0"/>
                        </a:spcAft>
                      </a:pP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hMerge="1">
                  <a:txBody>
                    <a:bodyPr/>
                    <a:lstStyle/>
                    <a:p>
                      <a:pPr>
                        <a:lnSpc>
                          <a:spcPct val="107000"/>
                        </a:lnSpc>
                        <a:spcAft>
                          <a:spcPts val="0"/>
                        </a:spcAft>
                      </a:pP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r>
              <a:tr h="846604">
                <a:tc>
                  <a:txBody>
                    <a:bodyPr/>
                    <a:lstStyle/>
                    <a:p>
                      <a:pPr>
                        <a:lnSpc>
                          <a:spcPct val="107000"/>
                        </a:lnSpc>
                      </a:pPr>
                      <a:r>
                        <a:rPr lang="es-NI" sz="2000" dirty="0" smtClean="0">
                          <a:effectLst/>
                          <a:latin typeface="Calibri" panose="020F0502020204030204" pitchFamily="34" charset="0"/>
                          <a:cs typeface="Times New Roman" panose="02020603050405020304" pitchFamily="18" charset="0"/>
                        </a:rPr>
                        <a:t>(2007), </a:t>
                      </a:r>
                      <a:r>
                        <a:rPr lang="es-NI" sz="2000" dirty="0" err="1" smtClean="0">
                          <a:effectLst/>
                          <a:latin typeface="Calibri" panose="020F0502020204030204" pitchFamily="34" charset="0"/>
                          <a:cs typeface="Times New Roman" panose="02020603050405020304" pitchFamily="18" charset="0"/>
                        </a:rPr>
                        <a:t>mzs</a:t>
                      </a:r>
                      <a:endParaRPr lang="es-NI" sz="2000" dirty="0">
                        <a:effectLst/>
                        <a:latin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spcAft>
                          <a:spcPts val="0"/>
                        </a:spcAft>
                      </a:pPr>
                      <a:r>
                        <a:rPr lang="es-NI" sz="2000" dirty="0" smtClean="0">
                          <a:effectLst/>
                        </a:rPr>
                        <a:t>%</a:t>
                      </a:r>
                      <a:r>
                        <a:rPr lang="es-NI" sz="2000" dirty="0" err="1" smtClean="0">
                          <a:effectLst/>
                        </a:rPr>
                        <a:t>Asal</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nSpc>
                          <a:spcPct val="107000"/>
                        </a:lnSpc>
                        <a:spcAft>
                          <a:spcPts val="0"/>
                        </a:spcAft>
                      </a:pPr>
                      <a:r>
                        <a:rPr lang="es-NI" sz="2000" dirty="0" smtClean="0">
                          <a:effectLst/>
                        </a:rPr>
                        <a:t>As</a:t>
                      </a:r>
                      <a:r>
                        <a:rPr lang="es-NI" sz="2000" baseline="0" dirty="0" smtClean="0">
                          <a:effectLst/>
                        </a:rPr>
                        <a:t> Per/  </a:t>
                      </a:r>
                      <a:r>
                        <a:rPr lang="es-NI" sz="2000" baseline="0" dirty="0" err="1" smtClean="0">
                          <a:effectLst/>
                        </a:rPr>
                        <a:t>explot</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nSpc>
                          <a:spcPct val="107000"/>
                        </a:lnSpc>
                        <a:spcAft>
                          <a:spcPts val="0"/>
                        </a:spcAft>
                      </a:pPr>
                      <a:r>
                        <a:rPr lang="es-NI" sz="2000" dirty="0">
                          <a:effectLst/>
                        </a:rPr>
                        <a:t>%  </a:t>
                      </a:r>
                    </a:p>
                    <a:p>
                      <a:pPr>
                        <a:lnSpc>
                          <a:spcPct val="107000"/>
                        </a:lnSpc>
                        <a:spcAft>
                          <a:spcPts val="0"/>
                        </a:spcAft>
                      </a:pPr>
                      <a:r>
                        <a:rPr lang="es-NI" sz="2000" dirty="0" err="1" smtClean="0">
                          <a:effectLst/>
                        </a:rPr>
                        <a:t>Explot</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nSpc>
                          <a:spcPct val="107000"/>
                        </a:lnSpc>
                        <a:spcAft>
                          <a:spcPts val="0"/>
                        </a:spcAft>
                      </a:pPr>
                      <a:r>
                        <a:rPr lang="es-NI" sz="2000" dirty="0">
                          <a:effectLst/>
                        </a:rPr>
                        <a:t>% del  Área </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nSpc>
                          <a:spcPct val="107000"/>
                        </a:lnSpc>
                        <a:spcAft>
                          <a:spcPts val="0"/>
                        </a:spcAft>
                      </a:pP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r>
              <a:tr h="363632">
                <a:tc>
                  <a:txBody>
                    <a:bodyPr/>
                    <a:lstStyle/>
                    <a:p>
                      <a:pPr>
                        <a:lnSpc>
                          <a:spcPct val="107000"/>
                        </a:lnSpc>
                        <a:spcAft>
                          <a:spcPts val="0"/>
                        </a:spcAft>
                      </a:pPr>
                      <a:r>
                        <a:rPr lang="es-NI" sz="2000" dirty="0">
                          <a:effectLst/>
                        </a:rPr>
                        <a:t>menos </a:t>
                      </a:r>
                      <a:r>
                        <a:rPr lang="es-NI" sz="2000" dirty="0" smtClean="0">
                          <a:effectLst/>
                        </a:rPr>
                        <a:t>1</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dirty="0">
                          <a:effectLst/>
                        </a:rPr>
                        <a:t>6.6</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dirty="0">
                          <a:effectLst/>
                        </a:rPr>
                        <a:t>0.02</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a:effectLst/>
                        </a:rPr>
                        <a:t>39.7</a:t>
                      </a:r>
                      <a:endParaRPr lang="es-NI" sz="200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gn="ctr">
                        <a:lnSpc>
                          <a:spcPct val="107000"/>
                        </a:lnSpc>
                        <a:spcAft>
                          <a:spcPts val="0"/>
                        </a:spcAft>
                      </a:pPr>
                      <a:r>
                        <a:rPr lang="es-NI" sz="2000" dirty="0">
                          <a:solidFill>
                            <a:srgbClr val="FF0000"/>
                          </a:solidFill>
                          <a:effectLst/>
                        </a:rPr>
                        <a:t>5</a:t>
                      </a:r>
                      <a:endParaRPr lang="es-NI"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gn="ctr">
                        <a:lnSpc>
                          <a:spcPct val="107000"/>
                        </a:lnSpc>
                        <a:spcAft>
                          <a:spcPts val="0"/>
                        </a:spcAft>
                      </a:pPr>
                      <a:endParaRPr lang="es-NI"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r>
              <a:tr h="389964">
                <a:tc>
                  <a:txBody>
                    <a:bodyPr/>
                    <a:lstStyle/>
                    <a:p>
                      <a:pPr>
                        <a:lnSpc>
                          <a:spcPct val="107000"/>
                        </a:lnSpc>
                        <a:spcAft>
                          <a:spcPts val="0"/>
                        </a:spcAft>
                      </a:pPr>
                      <a:r>
                        <a:rPr lang="es-NI" sz="2000" dirty="0">
                          <a:effectLst/>
                        </a:rPr>
                        <a:t>1 a 4.99 </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dirty="0">
                          <a:effectLst/>
                        </a:rPr>
                        <a:t>15.1</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a:effectLst/>
                        </a:rPr>
                        <a:t>0.06</a:t>
                      </a:r>
                      <a:endParaRPr lang="es-NI" sz="200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a:effectLst/>
                        </a:rPr>
                        <a:t>51.2</a:t>
                      </a:r>
                      <a:endParaRPr lang="es-NI" sz="200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gn="ctr">
                        <a:lnSpc>
                          <a:spcPct val="107000"/>
                        </a:lnSpc>
                        <a:spcAft>
                          <a:spcPts val="0"/>
                        </a:spcAft>
                      </a:pPr>
                      <a:r>
                        <a:rPr lang="es-NI" sz="2000" dirty="0">
                          <a:solidFill>
                            <a:srgbClr val="FF0000"/>
                          </a:solidFill>
                          <a:effectLst/>
                        </a:rPr>
                        <a:t>18</a:t>
                      </a:r>
                      <a:endParaRPr lang="es-NI"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gn="ctr">
                        <a:lnSpc>
                          <a:spcPct val="107000"/>
                        </a:lnSpc>
                        <a:spcAft>
                          <a:spcPts val="0"/>
                        </a:spcAft>
                      </a:pPr>
                      <a:r>
                        <a:rPr lang="es-NI" sz="20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32</a:t>
                      </a:r>
                      <a:endParaRPr lang="es-NI"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r>
              <a:tr h="389965">
                <a:tc>
                  <a:txBody>
                    <a:bodyPr/>
                    <a:lstStyle/>
                    <a:p>
                      <a:pPr>
                        <a:lnSpc>
                          <a:spcPct val="107000"/>
                        </a:lnSpc>
                        <a:spcAft>
                          <a:spcPts val="0"/>
                        </a:spcAft>
                      </a:pPr>
                      <a:r>
                        <a:rPr lang="es-NI" sz="2000" dirty="0">
                          <a:effectLst/>
                        </a:rPr>
                        <a:t>5 a </a:t>
                      </a:r>
                      <a:r>
                        <a:rPr lang="es-NI" sz="2000" dirty="0" smtClean="0">
                          <a:effectLst/>
                        </a:rPr>
                        <a:t>9.9 </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dirty="0">
                          <a:effectLst/>
                        </a:rPr>
                        <a:t>48.1</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a:effectLst/>
                        </a:rPr>
                        <a:t>0.42</a:t>
                      </a:r>
                      <a:endParaRPr lang="es-NI" sz="200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a:effectLst/>
                        </a:rPr>
                        <a:t>4.0</a:t>
                      </a:r>
                      <a:endParaRPr lang="es-NI" sz="200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gn="ctr">
                        <a:lnSpc>
                          <a:spcPct val="107000"/>
                        </a:lnSpc>
                        <a:spcAft>
                          <a:spcPts val="0"/>
                        </a:spcAft>
                      </a:pPr>
                      <a:r>
                        <a:rPr lang="es-NI" sz="2000" dirty="0">
                          <a:solidFill>
                            <a:srgbClr val="FF0000"/>
                          </a:solidFill>
                          <a:effectLst/>
                        </a:rPr>
                        <a:t>9</a:t>
                      </a:r>
                      <a:endParaRPr lang="es-NI"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gn="ctr">
                        <a:lnSpc>
                          <a:spcPct val="107000"/>
                        </a:lnSpc>
                        <a:spcAft>
                          <a:spcPts val="0"/>
                        </a:spcAft>
                      </a:pPr>
                      <a:endParaRPr lang="es-NI"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r>
              <a:tr h="282388">
                <a:tc>
                  <a:txBody>
                    <a:bodyPr/>
                    <a:lstStyle/>
                    <a:p>
                      <a:pPr>
                        <a:lnSpc>
                          <a:spcPct val="107000"/>
                        </a:lnSpc>
                        <a:spcAft>
                          <a:spcPts val="0"/>
                        </a:spcAft>
                      </a:pPr>
                      <a:r>
                        <a:rPr lang="es-NI" sz="2000" dirty="0">
                          <a:effectLst/>
                        </a:rPr>
                        <a:t>10 a 19.99 </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dirty="0">
                          <a:effectLst/>
                        </a:rPr>
                        <a:t>63.6</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dirty="0">
                          <a:effectLst/>
                        </a:rPr>
                        <a:t>0.80</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a:effectLst/>
                        </a:rPr>
                        <a:t>2.3</a:t>
                      </a:r>
                      <a:endParaRPr lang="es-NI" sz="200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gn="ctr">
                        <a:lnSpc>
                          <a:spcPct val="107000"/>
                        </a:lnSpc>
                        <a:spcAft>
                          <a:spcPts val="0"/>
                        </a:spcAft>
                      </a:pPr>
                      <a:r>
                        <a:rPr lang="es-NI" sz="2000" dirty="0">
                          <a:solidFill>
                            <a:srgbClr val="FF0000"/>
                          </a:solidFill>
                          <a:effectLst/>
                        </a:rPr>
                        <a:t>10</a:t>
                      </a:r>
                      <a:endParaRPr lang="es-NI"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gn="ctr">
                        <a:lnSpc>
                          <a:spcPct val="107000"/>
                        </a:lnSpc>
                        <a:spcAft>
                          <a:spcPts val="0"/>
                        </a:spcAft>
                      </a:pPr>
                      <a:endParaRPr lang="es-NI"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r>
              <a:tr h="413452">
                <a:tc>
                  <a:txBody>
                    <a:bodyPr/>
                    <a:lstStyle/>
                    <a:p>
                      <a:pPr>
                        <a:lnSpc>
                          <a:spcPct val="107000"/>
                        </a:lnSpc>
                        <a:spcAft>
                          <a:spcPts val="0"/>
                        </a:spcAft>
                      </a:pPr>
                      <a:r>
                        <a:rPr lang="es-NI" sz="2000" dirty="0">
                          <a:effectLst/>
                        </a:rPr>
                        <a:t>20 a 49.99 </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dirty="0">
                          <a:effectLst/>
                        </a:rPr>
                        <a:t>79.2</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a:effectLst/>
                        </a:rPr>
                        <a:t>1.53</a:t>
                      </a:r>
                      <a:endParaRPr lang="es-NI" sz="200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dirty="0">
                          <a:effectLst/>
                        </a:rPr>
                        <a:t>1.8</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gn="ctr">
                        <a:lnSpc>
                          <a:spcPct val="107000"/>
                        </a:lnSpc>
                        <a:spcAft>
                          <a:spcPts val="0"/>
                        </a:spcAft>
                      </a:pPr>
                      <a:r>
                        <a:rPr lang="es-NI" sz="2000" dirty="0">
                          <a:solidFill>
                            <a:srgbClr val="FF0000"/>
                          </a:solidFill>
                          <a:effectLst/>
                        </a:rPr>
                        <a:t>16</a:t>
                      </a:r>
                      <a:endParaRPr lang="es-NI"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gn="ctr">
                        <a:lnSpc>
                          <a:spcPct val="107000"/>
                        </a:lnSpc>
                        <a:spcAft>
                          <a:spcPts val="0"/>
                        </a:spcAft>
                      </a:pPr>
                      <a:endParaRPr lang="es-NI" sz="2000"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r>
              <a:tr h="349624">
                <a:tc>
                  <a:txBody>
                    <a:bodyPr/>
                    <a:lstStyle/>
                    <a:p>
                      <a:pPr>
                        <a:lnSpc>
                          <a:spcPct val="107000"/>
                        </a:lnSpc>
                        <a:spcAft>
                          <a:spcPts val="0"/>
                        </a:spcAft>
                      </a:pPr>
                      <a:r>
                        <a:rPr lang="es-NI" sz="2000" dirty="0">
                          <a:effectLst/>
                        </a:rPr>
                        <a:t>50 a 99.99 </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dirty="0">
                          <a:effectLst/>
                        </a:rPr>
                        <a:t>87.7</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a:effectLst/>
                        </a:rPr>
                        <a:t>3.35</a:t>
                      </a:r>
                      <a:endParaRPr lang="es-NI" sz="200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a:effectLst/>
                        </a:rPr>
                        <a:t>0.7</a:t>
                      </a:r>
                      <a:endParaRPr lang="es-NI" sz="200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gn="ctr">
                        <a:lnSpc>
                          <a:spcPct val="107000"/>
                        </a:lnSpc>
                        <a:spcAft>
                          <a:spcPts val="0"/>
                        </a:spcAft>
                      </a:pPr>
                      <a:r>
                        <a:rPr lang="es-NI" sz="2000" dirty="0">
                          <a:solidFill>
                            <a:srgbClr val="FF0000"/>
                          </a:solidFill>
                          <a:effectLst/>
                        </a:rPr>
                        <a:t>15</a:t>
                      </a:r>
                      <a:endParaRPr lang="es-NI"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gn="ctr">
                        <a:lnSpc>
                          <a:spcPct val="107000"/>
                        </a:lnSpc>
                        <a:spcAft>
                          <a:spcPts val="0"/>
                        </a:spcAft>
                      </a:pPr>
                      <a:r>
                        <a:rPr lang="es-NI" sz="20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41</a:t>
                      </a:r>
                      <a:endParaRPr lang="es-NI"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r>
              <a:tr h="376518">
                <a:tc>
                  <a:txBody>
                    <a:bodyPr/>
                    <a:lstStyle/>
                    <a:p>
                      <a:pPr>
                        <a:lnSpc>
                          <a:spcPct val="107000"/>
                        </a:lnSpc>
                        <a:spcAft>
                          <a:spcPts val="0"/>
                        </a:spcAft>
                      </a:pPr>
                      <a:r>
                        <a:rPr lang="es-NI" sz="2000" dirty="0">
                          <a:effectLst/>
                        </a:rPr>
                        <a:t>100  y mas </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a:effectLst/>
                        </a:rPr>
                        <a:t>96.5</a:t>
                      </a:r>
                      <a:endParaRPr lang="es-NI" sz="200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a:effectLst/>
                        </a:rPr>
                        <a:t>11.14</a:t>
                      </a:r>
                      <a:endParaRPr lang="es-NI" sz="200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a:effectLst/>
                        </a:rPr>
                        <a:t>0.3</a:t>
                      </a:r>
                      <a:endParaRPr lang="es-NI" sz="200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gn="ctr">
                        <a:lnSpc>
                          <a:spcPct val="107000"/>
                        </a:lnSpc>
                        <a:spcAft>
                          <a:spcPts val="0"/>
                        </a:spcAft>
                      </a:pPr>
                      <a:r>
                        <a:rPr lang="es-NI" sz="2000" dirty="0">
                          <a:solidFill>
                            <a:srgbClr val="FF0000"/>
                          </a:solidFill>
                          <a:effectLst/>
                        </a:rPr>
                        <a:t>26</a:t>
                      </a:r>
                      <a:endParaRPr lang="es-NI"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gn="ctr">
                        <a:lnSpc>
                          <a:spcPct val="107000"/>
                        </a:lnSpc>
                        <a:spcAft>
                          <a:spcPts val="0"/>
                        </a:spcAft>
                      </a:pPr>
                      <a:endParaRPr lang="es-NI"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r>
              <a:tr h="661934">
                <a:tc>
                  <a:txBody>
                    <a:bodyPr/>
                    <a:lstStyle/>
                    <a:p>
                      <a:pPr>
                        <a:lnSpc>
                          <a:spcPct val="107000"/>
                        </a:lnSpc>
                        <a:spcAft>
                          <a:spcPts val="0"/>
                        </a:spcAft>
                      </a:pPr>
                      <a:r>
                        <a:rPr lang="es-NI" sz="2000" dirty="0">
                          <a:effectLst/>
                        </a:rPr>
                        <a:t>TOTAL</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dirty="0">
                          <a:effectLst/>
                        </a:rPr>
                        <a:t>20.7</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dirty="0">
                          <a:effectLst/>
                        </a:rPr>
                        <a:t>0.16</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nchor="b"/>
                </a:tc>
                <a:tc>
                  <a:txBody>
                    <a:bodyPr/>
                    <a:lstStyle/>
                    <a:p>
                      <a:pPr algn="ctr">
                        <a:lnSpc>
                          <a:spcPct val="107000"/>
                        </a:lnSpc>
                        <a:spcAft>
                          <a:spcPts val="0"/>
                        </a:spcAft>
                      </a:pPr>
                      <a:r>
                        <a:rPr lang="es-NI" sz="2000" dirty="0">
                          <a:effectLst/>
                        </a:rPr>
                        <a:t>100</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gn="ctr">
                        <a:lnSpc>
                          <a:spcPct val="107000"/>
                        </a:lnSpc>
                        <a:spcAft>
                          <a:spcPts val="0"/>
                        </a:spcAft>
                      </a:pPr>
                      <a:r>
                        <a:rPr lang="es-NI" sz="2000" dirty="0">
                          <a:effectLst/>
                        </a:rPr>
                        <a:t>100</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c>
                  <a:txBody>
                    <a:bodyPr/>
                    <a:lstStyle/>
                    <a:p>
                      <a:pPr algn="ctr">
                        <a:lnSpc>
                          <a:spcPct val="107000"/>
                        </a:lnSpc>
                        <a:spcAft>
                          <a:spcPts val="0"/>
                        </a:spcAft>
                      </a:pP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1542" marR="41542" marT="0" marB="0"/>
                </a:tc>
              </a:tr>
            </a:tbl>
          </a:graphicData>
        </a:graphic>
      </p:graphicFrame>
    </p:spTree>
    <p:extLst>
      <p:ext uri="{BB962C8B-B14F-4D97-AF65-F5344CB8AC3E}">
        <p14:creationId xmlns:p14="http://schemas.microsoft.com/office/powerpoint/2010/main" val="2591453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NI" b="1" dirty="0" smtClean="0"/>
              <a:t>-</a:t>
            </a:r>
            <a:r>
              <a:rPr lang="es-NI" b="1" dirty="0"/>
              <a:t>El desarrollo agrario y el manejo de los recursos naturales</a:t>
            </a:r>
            <a:r>
              <a:rPr lang="es-NI" dirty="0"/>
              <a:t/>
            </a:r>
            <a:br>
              <a:rPr lang="es-NI" dirty="0"/>
            </a:br>
            <a:endParaRPr lang="es-NI" dirty="0"/>
          </a:p>
        </p:txBody>
      </p:sp>
      <p:sp>
        <p:nvSpPr>
          <p:cNvPr id="3" name="Marcador de contenido 2"/>
          <p:cNvSpPr>
            <a:spLocks noGrp="1"/>
          </p:cNvSpPr>
          <p:nvPr>
            <p:ph idx="1"/>
          </p:nvPr>
        </p:nvSpPr>
        <p:spPr/>
        <p:txBody>
          <a:bodyPr/>
          <a:lstStyle/>
          <a:p>
            <a:r>
              <a:rPr lang="es-NI" dirty="0"/>
              <a:t>Uno de los grandes desafíos pasa por buscar los mecanismos de extensión/ formación masivas que permitan acceder de la forma más directa posible a ese importante número de agricultores. </a:t>
            </a:r>
            <a:endParaRPr lang="es-NI" dirty="0" smtClean="0"/>
          </a:p>
          <a:p>
            <a:endParaRPr lang="es-NI" dirty="0"/>
          </a:p>
          <a:p>
            <a:r>
              <a:rPr lang="es-NI" dirty="0" smtClean="0"/>
              <a:t>Y </a:t>
            </a:r>
            <a:r>
              <a:rPr lang="es-NI" dirty="0"/>
              <a:t>también supone el fortalecimiento de la capacidad estatal de velar por el cumplimiento real del conjunto de normativas que puedan evitar los usos inadecuados del suelo.</a:t>
            </a:r>
          </a:p>
          <a:p>
            <a:pPr marL="0" indent="0">
              <a:buNone/>
            </a:pPr>
            <a:endParaRPr lang="es-NI" dirty="0"/>
          </a:p>
        </p:txBody>
      </p:sp>
    </p:spTree>
    <p:extLst>
      <p:ext uri="{BB962C8B-B14F-4D97-AF65-F5344CB8AC3E}">
        <p14:creationId xmlns:p14="http://schemas.microsoft.com/office/powerpoint/2010/main" val="1776425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Objetivos de la presentación</a:t>
            </a:r>
            <a:endParaRPr lang="es-NI" dirty="0"/>
          </a:p>
        </p:txBody>
      </p:sp>
      <p:sp>
        <p:nvSpPr>
          <p:cNvPr id="3" name="Marcador de contenido 2"/>
          <p:cNvSpPr>
            <a:spLocks noGrp="1"/>
          </p:cNvSpPr>
          <p:nvPr>
            <p:ph idx="1"/>
          </p:nvPr>
        </p:nvSpPr>
        <p:spPr/>
        <p:txBody>
          <a:bodyPr>
            <a:normAutofit fontScale="92500" lnSpcReduction="10000"/>
          </a:bodyPr>
          <a:lstStyle/>
          <a:p>
            <a:r>
              <a:rPr lang="es-NI" dirty="0" smtClean="0"/>
              <a:t>1</a:t>
            </a:r>
            <a:r>
              <a:rPr lang="es-NI" sz="2600" dirty="0" smtClean="0"/>
              <a:t>-Continuidades y cambios en la trayectoria de la agricultura salvadoreña </a:t>
            </a:r>
          </a:p>
          <a:p>
            <a:endParaRPr lang="es-NI" sz="2600" dirty="0"/>
          </a:p>
          <a:p>
            <a:r>
              <a:rPr lang="es-NI" sz="2600" dirty="0" smtClean="0"/>
              <a:t>2-Características  y tendencias de los agricultores de dedicación principal a la agricultura por cuenta propia  y de los que tienen inserciones  secundarias </a:t>
            </a:r>
          </a:p>
          <a:p>
            <a:endParaRPr lang="es-NI" sz="2600" dirty="0"/>
          </a:p>
          <a:p>
            <a:r>
              <a:rPr lang="es-NI" sz="2600" dirty="0" smtClean="0"/>
              <a:t>3- Persistencia de la pequeña producción agrícola e implicaciones para las políticas públicas</a:t>
            </a:r>
            <a:endParaRPr lang="es-NI" sz="2600" dirty="0"/>
          </a:p>
        </p:txBody>
      </p:sp>
    </p:spTree>
    <p:extLst>
      <p:ext uri="{BB962C8B-B14F-4D97-AF65-F5344CB8AC3E}">
        <p14:creationId xmlns:p14="http://schemas.microsoft.com/office/powerpoint/2010/main" val="1950486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NI" b="1" dirty="0"/>
              <a:t>- La pequeña producción agrícola y las estrategias de los hogares</a:t>
            </a:r>
            <a:r>
              <a:rPr lang="es-NI" dirty="0"/>
              <a:t/>
            </a:r>
            <a:br>
              <a:rPr lang="es-NI" dirty="0"/>
            </a:br>
            <a:endParaRPr lang="es-NI" dirty="0"/>
          </a:p>
        </p:txBody>
      </p:sp>
      <p:sp>
        <p:nvSpPr>
          <p:cNvPr id="3" name="Marcador de contenido 2"/>
          <p:cNvSpPr>
            <a:spLocks noGrp="1"/>
          </p:cNvSpPr>
          <p:nvPr>
            <p:ph idx="1"/>
          </p:nvPr>
        </p:nvSpPr>
        <p:spPr/>
        <p:txBody>
          <a:bodyPr>
            <a:normAutofit/>
          </a:bodyPr>
          <a:lstStyle/>
          <a:p>
            <a:r>
              <a:rPr lang="es-NI" dirty="0" smtClean="0"/>
              <a:t> </a:t>
            </a:r>
            <a:r>
              <a:rPr lang="es-NI" dirty="0"/>
              <a:t>l</a:t>
            </a:r>
            <a:r>
              <a:rPr lang="es-NI" dirty="0" smtClean="0"/>
              <a:t>a </a:t>
            </a:r>
            <a:r>
              <a:rPr lang="es-NI" dirty="0"/>
              <a:t>mayoría de las unidades de pequeños productores </a:t>
            </a:r>
            <a:r>
              <a:rPr lang="es-NI" dirty="0" smtClean="0"/>
              <a:t>agrícolas </a:t>
            </a:r>
            <a:r>
              <a:rPr lang="es-NI" dirty="0"/>
              <a:t>no permiten</a:t>
            </a:r>
            <a:r>
              <a:rPr lang="es-NI" dirty="0" smtClean="0"/>
              <a:t>, </a:t>
            </a:r>
            <a:r>
              <a:rPr lang="es-NI" dirty="0"/>
              <a:t>la utilización plena de la fuerza de trabajo familiar en las actividades agrícolas por cuenta propia y tampoco pueden generar ingresos monetarios suficientes para satisfacer las necesidades básicas </a:t>
            </a:r>
            <a:endParaRPr lang="es-NI" dirty="0" smtClean="0"/>
          </a:p>
          <a:p>
            <a:r>
              <a:rPr lang="es-NI" dirty="0" smtClean="0"/>
              <a:t>Las </a:t>
            </a:r>
            <a:r>
              <a:rPr lang="es-NI" dirty="0"/>
              <a:t>actividades agrícolas por cuenta propia, tanto para que las declaran como actividad principal, como los que la declaran como actividad secundaria, son parte de una estrategia mayor de los hogares donde existen múltiples ocupaciones </a:t>
            </a:r>
            <a:r>
              <a:rPr lang="es-NI" dirty="0" smtClean="0"/>
              <a:t> </a:t>
            </a:r>
            <a:r>
              <a:rPr lang="es-NI" dirty="0"/>
              <a:t>y fuentes de ingreso </a:t>
            </a:r>
            <a:r>
              <a:rPr lang="es-NI" dirty="0" smtClean="0"/>
              <a:t>, </a:t>
            </a:r>
            <a:r>
              <a:rPr lang="es-NI" dirty="0"/>
              <a:t>tanto para los que superan el umbral de la pobreza como los que se encuentran en situación de pobreza</a:t>
            </a:r>
          </a:p>
        </p:txBody>
      </p:sp>
    </p:spTree>
    <p:extLst>
      <p:ext uri="{BB962C8B-B14F-4D97-AF65-F5344CB8AC3E}">
        <p14:creationId xmlns:p14="http://schemas.microsoft.com/office/powerpoint/2010/main" val="3175570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Composición de ingresos hogares con agricultores de tipo familiar (%)</a:t>
            </a:r>
            <a:endParaRPr lang="es-NI"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751754485"/>
              </p:ext>
            </p:extLst>
          </p:nvPr>
        </p:nvGraphicFramePr>
        <p:xfrm>
          <a:off x="838200" y="1909484"/>
          <a:ext cx="10515600" cy="4126901"/>
        </p:xfrm>
        <a:graphic>
          <a:graphicData uri="http://schemas.openxmlformats.org/drawingml/2006/table">
            <a:tbl>
              <a:tblPr firstRow="1" firstCol="1" bandRow="1">
                <a:tableStyleId>{5C22544A-7EE6-4342-B048-85BDC9FD1C3A}</a:tableStyleId>
              </a:tblPr>
              <a:tblGrid>
                <a:gridCol w="5320894"/>
                <a:gridCol w="5194706"/>
              </a:tblGrid>
              <a:tr h="616643">
                <a:tc>
                  <a:txBody>
                    <a:bodyPr/>
                    <a:lstStyle/>
                    <a:p>
                      <a:pPr>
                        <a:lnSpc>
                          <a:spcPct val="107000"/>
                        </a:lnSpc>
                        <a:spcAft>
                          <a:spcPts val="0"/>
                        </a:spcAft>
                      </a:pPr>
                      <a:r>
                        <a:rPr lang="es-NI" sz="3200" dirty="0" smtClean="0">
                          <a:effectLst/>
                        </a:rPr>
                        <a:t> Independiente </a:t>
                      </a:r>
                      <a:r>
                        <a:rPr lang="es-NI" sz="3200" dirty="0">
                          <a:effectLst/>
                        </a:rPr>
                        <a:t>agrícola</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3200">
                          <a:effectLst/>
                        </a:rPr>
                        <a:t>42.5</a:t>
                      </a:r>
                      <a:endParaRPr lang="es-NI"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6643">
                <a:tc>
                  <a:txBody>
                    <a:bodyPr/>
                    <a:lstStyle/>
                    <a:p>
                      <a:pPr>
                        <a:lnSpc>
                          <a:spcPct val="107000"/>
                        </a:lnSpc>
                        <a:spcAft>
                          <a:spcPts val="0"/>
                        </a:spcAft>
                      </a:pPr>
                      <a:r>
                        <a:rPr lang="es-NI" sz="3200" dirty="0" smtClean="0">
                          <a:effectLst/>
                        </a:rPr>
                        <a:t>Independiente </a:t>
                      </a:r>
                      <a:r>
                        <a:rPr lang="es-NI" sz="3200" dirty="0">
                          <a:effectLst/>
                        </a:rPr>
                        <a:t>no agrícola</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3200">
                          <a:effectLst/>
                        </a:rPr>
                        <a:t>8.8</a:t>
                      </a:r>
                      <a:endParaRPr lang="es-NI"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6643">
                <a:tc>
                  <a:txBody>
                    <a:bodyPr/>
                    <a:lstStyle/>
                    <a:p>
                      <a:pPr>
                        <a:lnSpc>
                          <a:spcPct val="107000"/>
                        </a:lnSpc>
                        <a:spcAft>
                          <a:spcPts val="0"/>
                        </a:spcAft>
                      </a:pPr>
                      <a:r>
                        <a:rPr lang="es-NI" sz="3200" dirty="0">
                          <a:effectLst/>
                        </a:rPr>
                        <a:t>Trabajo asalariado</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3200">
                          <a:effectLst/>
                        </a:rPr>
                        <a:t>11.9</a:t>
                      </a:r>
                      <a:endParaRPr lang="es-NI"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6643">
                <a:tc>
                  <a:txBody>
                    <a:bodyPr/>
                    <a:lstStyle/>
                    <a:p>
                      <a:pPr>
                        <a:lnSpc>
                          <a:spcPct val="107000"/>
                        </a:lnSpc>
                        <a:spcAft>
                          <a:spcPts val="0"/>
                        </a:spcAft>
                      </a:pPr>
                      <a:r>
                        <a:rPr lang="es-NI" sz="3200" dirty="0">
                          <a:effectLst/>
                        </a:rPr>
                        <a:t>Servicio Doméstico</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3200">
                          <a:effectLst/>
                        </a:rPr>
                        <a:t>3.3</a:t>
                      </a:r>
                      <a:endParaRPr lang="es-NI"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6643">
                <a:tc>
                  <a:txBody>
                    <a:bodyPr/>
                    <a:lstStyle/>
                    <a:p>
                      <a:pPr>
                        <a:lnSpc>
                          <a:spcPct val="107000"/>
                        </a:lnSpc>
                        <a:spcAft>
                          <a:spcPts val="0"/>
                        </a:spcAft>
                      </a:pPr>
                      <a:r>
                        <a:rPr lang="es-NI" sz="3200" dirty="0">
                          <a:effectLst/>
                        </a:rPr>
                        <a:t>Otros </a:t>
                      </a:r>
                      <a:r>
                        <a:rPr lang="es-NI" sz="3200" dirty="0" smtClean="0">
                          <a:effectLst/>
                        </a:rPr>
                        <a:t>Ingresos</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3200">
                          <a:effectLst/>
                        </a:rPr>
                        <a:t>33.6</a:t>
                      </a:r>
                      <a:endParaRPr lang="es-NI"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6643">
                <a:tc>
                  <a:txBody>
                    <a:bodyPr/>
                    <a:lstStyle/>
                    <a:p>
                      <a:pPr>
                        <a:lnSpc>
                          <a:spcPct val="107000"/>
                        </a:lnSpc>
                        <a:spcAft>
                          <a:spcPts val="0"/>
                        </a:spcAft>
                      </a:pPr>
                      <a:r>
                        <a:rPr lang="es-NI" sz="3200" dirty="0">
                          <a:effectLst/>
                        </a:rPr>
                        <a:t>Total</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3200" dirty="0">
                          <a:effectLst/>
                        </a:rPr>
                        <a:t>100</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544448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Políticas públicas….</a:t>
            </a:r>
            <a:endParaRPr lang="es-NI" dirty="0"/>
          </a:p>
        </p:txBody>
      </p:sp>
      <p:sp>
        <p:nvSpPr>
          <p:cNvPr id="3" name="Marcador de contenido 2"/>
          <p:cNvSpPr>
            <a:spLocks noGrp="1"/>
          </p:cNvSpPr>
          <p:nvPr>
            <p:ph idx="1"/>
          </p:nvPr>
        </p:nvSpPr>
        <p:spPr/>
        <p:txBody>
          <a:bodyPr>
            <a:normAutofit/>
          </a:bodyPr>
          <a:lstStyle/>
          <a:p>
            <a:r>
              <a:rPr lang="es-NI" dirty="0" smtClean="0"/>
              <a:t> </a:t>
            </a:r>
            <a:r>
              <a:rPr lang="es-NI" sz="2400" dirty="0" smtClean="0"/>
              <a:t>estrategias ( ministerios y alcaldías)   </a:t>
            </a:r>
            <a:r>
              <a:rPr lang="es-NI" sz="2400" dirty="0"/>
              <a:t>de tipo integral  que </a:t>
            </a:r>
            <a:r>
              <a:rPr lang="es-NI" sz="2400" dirty="0" smtClean="0"/>
              <a:t>coordinen aspectos  </a:t>
            </a:r>
            <a:r>
              <a:rPr lang="es-NI" sz="2400" dirty="0"/>
              <a:t>productivas, manejo </a:t>
            </a:r>
            <a:r>
              <a:rPr lang="es-NI" sz="2400" dirty="0" smtClean="0"/>
              <a:t> </a:t>
            </a:r>
            <a:r>
              <a:rPr lang="es-NI" sz="2400" dirty="0"/>
              <a:t>de suelos y aguas,   comercialización </a:t>
            </a:r>
            <a:r>
              <a:rPr lang="es-NI" sz="2400" dirty="0" smtClean="0"/>
              <a:t>( compra  y venta) </a:t>
            </a:r>
            <a:r>
              <a:rPr lang="es-NI" sz="2400" dirty="0"/>
              <a:t>y   condiciones </a:t>
            </a:r>
            <a:r>
              <a:rPr lang="es-NI" sz="2400" dirty="0" smtClean="0"/>
              <a:t>de </a:t>
            </a:r>
            <a:r>
              <a:rPr lang="es-NI" sz="2400" dirty="0"/>
              <a:t>los hogares </a:t>
            </a:r>
            <a:endParaRPr lang="es-NI" sz="2400" dirty="0" smtClean="0"/>
          </a:p>
          <a:p>
            <a:r>
              <a:rPr lang="es-NI" sz="2400" dirty="0" smtClean="0"/>
              <a:t> 32 </a:t>
            </a:r>
            <a:r>
              <a:rPr lang="es-NI" sz="2400" dirty="0"/>
              <a:t>% de los hogares rurales que tienen un productor agropecuario cocinan principalmente con leña, y   el 39 % de esos hogares tienen piso de tierra), </a:t>
            </a:r>
          </a:p>
          <a:p>
            <a:endParaRPr lang="es-NI" dirty="0"/>
          </a:p>
        </p:txBody>
      </p:sp>
    </p:spTree>
    <p:extLst>
      <p:ext uri="{BB962C8B-B14F-4D97-AF65-F5344CB8AC3E}">
        <p14:creationId xmlns:p14="http://schemas.microsoft.com/office/powerpoint/2010/main" val="1500476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Síntesis  sobre persistencia pequeña producción: confluencia de factores</a:t>
            </a:r>
            <a:endParaRPr lang="es-NI" dirty="0"/>
          </a:p>
        </p:txBody>
      </p:sp>
      <p:sp>
        <p:nvSpPr>
          <p:cNvPr id="3" name="Marcador de contenido 2"/>
          <p:cNvSpPr>
            <a:spLocks noGrp="1"/>
          </p:cNvSpPr>
          <p:nvPr>
            <p:ph idx="1"/>
          </p:nvPr>
        </p:nvSpPr>
        <p:spPr/>
        <p:txBody>
          <a:bodyPr>
            <a:noAutofit/>
          </a:bodyPr>
          <a:lstStyle/>
          <a:p>
            <a:r>
              <a:rPr lang="es-NI" sz="2000" dirty="0" smtClean="0"/>
              <a:t>1-Cambios en la distribución de la tierra, y  número de agricultores </a:t>
            </a:r>
          </a:p>
          <a:p>
            <a:r>
              <a:rPr lang="es-NI" sz="2000" dirty="0" smtClean="0"/>
              <a:t>2- Cambios demográficos: reducción de la población rural y de la PEA rural; y menor relación de población rural y ocupados rurales.  </a:t>
            </a:r>
          </a:p>
          <a:p>
            <a:r>
              <a:rPr lang="es-NI" sz="2000" dirty="0" smtClean="0"/>
              <a:t>3-Productividad de granos básicos, en comparación con el resto de América Central</a:t>
            </a:r>
          </a:p>
          <a:p>
            <a:r>
              <a:rPr lang="es-NI" sz="2000" dirty="0" smtClean="0"/>
              <a:t>4-diversidad de fuentes de empleo y de ingresos de los hogares</a:t>
            </a:r>
          </a:p>
          <a:p>
            <a:r>
              <a:rPr lang="es-NI" sz="2000" dirty="0" smtClean="0"/>
              <a:t>5- La compra de tierras por parte de familias migrantes</a:t>
            </a:r>
          </a:p>
          <a:p>
            <a:pPr marL="0" indent="0">
              <a:buNone/>
            </a:pPr>
            <a:endParaRPr lang="es-NI" sz="2000" dirty="0"/>
          </a:p>
        </p:txBody>
      </p:sp>
    </p:spTree>
    <p:extLst>
      <p:ext uri="{BB962C8B-B14F-4D97-AF65-F5344CB8AC3E}">
        <p14:creationId xmlns:p14="http://schemas.microsoft.com/office/powerpoint/2010/main" val="3420293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Persistencia…</a:t>
            </a:r>
            <a:endParaRPr lang="es-NI" dirty="0"/>
          </a:p>
        </p:txBody>
      </p:sp>
      <p:sp>
        <p:nvSpPr>
          <p:cNvPr id="3" name="Marcador de contenido 2"/>
          <p:cNvSpPr>
            <a:spLocks noGrp="1"/>
          </p:cNvSpPr>
          <p:nvPr>
            <p:ph idx="1"/>
          </p:nvPr>
        </p:nvSpPr>
        <p:spPr/>
        <p:txBody>
          <a:bodyPr>
            <a:noAutofit/>
          </a:bodyPr>
          <a:lstStyle/>
          <a:p>
            <a:r>
              <a:rPr lang="es-NI" sz="3200" dirty="0" smtClean="0"/>
              <a:t>6-Expectativas de valoración de tierras  por la demanda urbana</a:t>
            </a:r>
          </a:p>
          <a:p>
            <a:r>
              <a:rPr lang="es-NI" sz="3200" dirty="0" smtClean="0"/>
              <a:t>7-Apoyo estatal con paquetes agrícolas, y  producción nacional de semillas</a:t>
            </a:r>
          </a:p>
          <a:p>
            <a:r>
              <a:rPr lang="es-NI" sz="3200" dirty="0" smtClean="0"/>
              <a:t>8. Continuidad del consumo de maíz, autoconsumo y consumo en general</a:t>
            </a:r>
            <a:endParaRPr lang="es-NI" sz="3200" dirty="0"/>
          </a:p>
        </p:txBody>
      </p:sp>
    </p:spTree>
    <p:extLst>
      <p:ext uri="{BB962C8B-B14F-4D97-AF65-F5344CB8AC3E}">
        <p14:creationId xmlns:p14="http://schemas.microsoft.com/office/powerpoint/2010/main" val="2162546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Dificultades en la persistencia….</a:t>
            </a:r>
            <a:endParaRPr lang="es-NI" dirty="0"/>
          </a:p>
        </p:txBody>
      </p:sp>
      <p:sp>
        <p:nvSpPr>
          <p:cNvPr id="3" name="Marcador de contenido 2"/>
          <p:cNvSpPr>
            <a:spLocks noGrp="1"/>
          </p:cNvSpPr>
          <p:nvPr>
            <p:ph idx="1"/>
          </p:nvPr>
        </p:nvSpPr>
        <p:spPr>
          <a:xfrm>
            <a:off x="2589212" y="2291863"/>
            <a:ext cx="8915400" cy="3434202"/>
          </a:xfrm>
        </p:spPr>
        <p:txBody>
          <a:bodyPr>
            <a:normAutofit/>
          </a:bodyPr>
          <a:lstStyle/>
          <a:p>
            <a:r>
              <a:rPr lang="es-NI" sz="2000" dirty="0" smtClean="0"/>
              <a:t>1- PRESIONES DIRECTAS E INDIRECTAS ( PRECIO DE LA TIERRA DE LA CAÑA DE AZUCAR</a:t>
            </a:r>
          </a:p>
          <a:p>
            <a:r>
              <a:rPr lang="es-NI" sz="2000" dirty="0" smtClean="0"/>
              <a:t>2-PRESIONES  PRO IMPORTADORAS  POR  CAFTA</a:t>
            </a:r>
          </a:p>
          <a:p>
            <a:r>
              <a:rPr lang="es-NI" sz="2000" dirty="0" smtClean="0"/>
              <a:t>3- AUMENTO EDAD PROMEDIO DE LOS AGRICULTORES</a:t>
            </a:r>
            <a:endParaRPr lang="es-NI" sz="2000" dirty="0"/>
          </a:p>
          <a:p>
            <a:r>
              <a:rPr lang="es-NI" sz="2000" dirty="0" smtClean="0"/>
              <a:t>4- INCREMENTO DE SUPERFICIE PARA ZONAS URBANAS </a:t>
            </a:r>
          </a:p>
          <a:p>
            <a:r>
              <a:rPr lang="es-NI" sz="2000" dirty="0" smtClean="0"/>
              <a:t>5- INCOGNITAS  CONSECUENCIAS POLITICA MIGRATORIA NORTEAMERICANA</a:t>
            </a:r>
          </a:p>
          <a:p>
            <a:endParaRPr lang="es-NI" dirty="0"/>
          </a:p>
        </p:txBody>
      </p:sp>
    </p:spTree>
    <p:extLst>
      <p:ext uri="{BB962C8B-B14F-4D97-AF65-F5344CB8AC3E}">
        <p14:creationId xmlns:p14="http://schemas.microsoft.com/office/powerpoint/2010/main" val="1880443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 CAMBIOS  EN LA IMPORTANCIA DEL AGRO</a:t>
            </a:r>
            <a:endParaRPr lang="es-NI"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777530317"/>
              </p:ext>
            </p:extLst>
          </p:nvPr>
        </p:nvGraphicFramePr>
        <p:xfrm>
          <a:off x="838200" y="2353237"/>
          <a:ext cx="10027025" cy="3884929"/>
        </p:xfrm>
        <a:graphic>
          <a:graphicData uri="http://schemas.openxmlformats.org/drawingml/2006/table">
            <a:tbl>
              <a:tblPr firstRow="1" firstCol="1" bandRow="1">
                <a:tableStyleId>{5C22544A-7EE6-4342-B048-85BDC9FD1C3A}</a:tableStyleId>
              </a:tblPr>
              <a:tblGrid>
                <a:gridCol w="1581451"/>
                <a:gridCol w="1766249"/>
                <a:gridCol w="2048448"/>
                <a:gridCol w="2256571"/>
                <a:gridCol w="2374306"/>
              </a:tblGrid>
              <a:tr h="2245658">
                <a:tc>
                  <a:txBody>
                    <a:bodyPr/>
                    <a:lstStyle/>
                    <a:p>
                      <a:pPr>
                        <a:lnSpc>
                          <a:spcPct val="107000"/>
                        </a:lnSpc>
                        <a:spcAft>
                          <a:spcPts val="0"/>
                        </a:spcAft>
                      </a:pPr>
                      <a:endParaRPr lang="es-NI"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mj-lt"/>
                        <a:buAutoNum type="arabicParenBoth"/>
                      </a:pPr>
                      <a:endParaRPr lang="es-NI" sz="2800" dirty="0" smtClean="0">
                        <a:effectLst/>
                      </a:endParaRPr>
                    </a:p>
                    <a:p>
                      <a:pPr marL="0" lvl="0" indent="0">
                        <a:lnSpc>
                          <a:spcPct val="107000"/>
                        </a:lnSpc>
                        <a:spcAft>
                          <a:spcPts val="0"/>
                        </a:spcAft>
                        <a:buFont typeface="+mj-lt"/>
                        <a:buNone/>
                      </a:pPr>
                      <a:r>
                        <a:rPr lang="es-NI" sz="2800" dirty="0" smtClean="0">
                          <a:effectLst/>
                        </a:rPr>
                        <a:t>%PIBA</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lvl="0" indent="0">
                        <a:lnSpc>
                          <a:spcPct val="107000"/>
                        </a:lnSpc>
                        <a:spcAft>
                          <a:spcPts val="0"/>
                        </a:spcAft>
                        <a:buFont typeface="+mj-lt"/>
                        <a:buNone/>
                      </a:pPr>
                      <a:r>
                        <a:rPr lang="es-NI" sz="2800" dirty="0">
                          <a:effectLst/>
                        </a:rPr>
                        <a:t>%</a:t>
                      </a:r>
                      <a:r>
                        <a:rPr lang="es-NI" sz="2800" dirty="0" smtClean="0">
                          <a:effectLst/>
                        </a:rPr>
                        <a:t>EX AGR.</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lvl="0" indent="0">
                        <a:lnSpc>
                          <a:spcPct val="107000"/>
                        </a:lnSpc>
                        <a:spcAft>
                          <a:spcPts val="0"/>
                        </a:spcAft>
                        <a:buFont typeface="+mj-lt"/>
                        <a:buNone/>
                      </a:pPr>
                      <a:r>
                        <a:rPr lang="es-NI" sz="2800" dirty="0">
                          <a:effectLst/>
                        </a:rPr>
                        <a:t>% </a:t>
                      </a:r>
                      <a:endParaRPr lang="es-NI" sz="2800" dirty="0" smtClean="0">
                        <a:effectLst/>
                      </a:endParaRPr>
                    </a:p>
                    <a:p>
                      <a:pPr marL="0" lvl="0" indent="0">
                        <a:lnSpc>
                          <a:spcPct val="107000"/>
                        </a:lnSpc>
                        <a:spcAft>
                          <a:spcPts val="0"/>
                        </a:spcAft>
                        <a:buFont typeface="+mj-lt"/>
                        <a:buNone/>
                      </a:pPr>
                      <a:r>
                        <a:rPr lang="es-NI" sz="2800" dirty="0" smtClean="0">
                          <a:effectLst/>
                        </a:rPr>
                        <a:t>Empleo </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lvl="0" indent="0">
                        <a:lnSpc>
                          <a:spcPct val="107000"/>
                        </a:lnSpc>
                        <a:spcAft>
                          <a:spcPts val="0"/>
                        </a:spcAft>
                        <a:buFont typeface="+mj-lt"/>
                        <a:buNone/>
                      </a:pPr>
                      <a:r>
                        <a:rPr lang="es-NI" sz="2800" dirty="0" smtClean="0">
                          <a:effectLst/>
                          <a:latin typeface="Calibri" panose="020F0502020204030204" pitchFamily="34" charset="0"/>
                          <a:ea typeface="Calibri" panose="020F0502020204030204" pitchFamily="34" charset="0"/>
                          <a:cs typeface="Times New Roman" panose="02020603050405020304" pitchFamily="18" charset="0"/>
                        </a:rPr>
                        <a:t>%PIBA/%</a:t>
                      </a:r>
                    </a:p>
                    <a:p>
                      <a:pPr marL="0" lvl="0" indent="0">
                        <a:lnSpc>
                          <a:spcPct val="107000"/>
                        </a:lnSpc>
                        <a:spcAft>
                          <a:spcPts val="0"/>
                        </a:spcAft>
                        <a:buFont typeface="+mj-lt"/>
                        <a:buNone/>
                      </a:pPr>
                      <a:r>
                        <a:rPr lang="es-NI" sz="2800" dirty="0" smtClean="0">
                          <a:effectLst/>
                          <a:latin typeface="Calibri" panose="020F0502020204030204" pitchFamily="34" charset="0"/>
                          <a:ea typeface="Calibri" panose="020F0502020204030204" pitchFamily="34" charset="0"/>
                          <a:cs typeface="Times New Roman" panose="02020603050405020304" pitchFamily="18" charset="0"/>
                        </a:rPr>
                        <a:t>Empleo</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26141">
                <a:tc>
                  <a:txBody>
                    <a:bodyPr/>
                    <a:lstStyle/>
                    <a:p>
                      <a:pPr>
                        <a:lnSpc>
                          <a:spcPct val="107000"/>
                        </a:lnSpc>
                        <a:spcAft>
                          <a:spcPts val="0"/>
                        </a:spcAft>
                      </a:pPr>
                      <a:r>
                        <a:rPr lang="es-NI" sz="2800" dirty="0" smtClean="0">
                          <a:effectLst/>
                        </a:rPr>
                        <a:t>Antes</a:t>
                      </a:r>
                      <a:r>
                        <a:rPr lang="es-NI" sz="2800" baseline="0" dirty="0" smtClean="0">
                          <a:effectLst/>
                        </a:rPr>
                        <a:t> </a:t>
                      </a:r>
                      <a:r>
                        <a:rPr lang="es-NI" sz="2800" dirty="0" smtClean="0">
                          <a:effectLst/>
                        </a:rPr>
                        <a:t>1980</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4000" dirty="0">
                          <a:effectLst/>
                        </a:rPr>
                        <a:t>35.4</a:t>
                      </a:r>
                      <a:endParaRPr lang="es-NI"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4000" dirty="0">
                          <a:effectLst/>
                        </a:rPr>
                        <a:t>76.7</a:t>
                      </a:r>
                      <a:endParaRPr lang="es-NI"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4000" dirty="0">
                          <a:effectLst/>
                        </a:rPr>
                        <a:t>54.2</a:t>
                      </a:r>
                      <a:endParaRPr lang="es-NI"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4000" dirty="0" smtClean="0">
                          <a:effectLst/>
                          <a:latin typeface="Calibri" panose="020F0502020204030204" pitchFamily="34" charset="0"/>
                          <a:ea typeface="Calibri" panose="020F0502020204030204" pitchFamily="34" charset="0"/>
                          <a:cs typeface="Times New Roman" panose="02020603050405020304" pitchFamily="18" charset="0"/>
                        </a:rPr>
                        <a:t>0.65</a:t>
                      </a:r>
                      <a:endParaRPr lang="es-NI"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6141">
                <a:tc>
                  <a:txBody>
                    <a:bodyPr/>
                    <a:lstStyle/>
                    <a:p>
                      <a:pPr>
                        <a:lnSpc>
                          <a:spcPct val="107000"/>
                        </a:lnSpc>
                        <a:spcAft>
                          <a:spcPts val="0"/>
                        </a:spcAft>
                      </a:pPr>
                      <a:r>
                        <a:rPr lang="es-NI" sz="2800" dirty="0" smtClean="0">
                          <a:effectLst/>
                        </a:rPr>
                        <a:t>2013-15</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4000" dirty="0">
                          <a:effectLst/>
                        </a:rPr>
                        <a:t>10.8</a:t>
                      </a:r>
                      <a:endParaRPr lang="es-NI"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4000" dirty="0">
                          <a:effectLst/>
                        </a:rPr>
                        <a:t>20.1</a:t>
                      </a:r>
                      <a:endParaRPr lang="es-NI"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4000" dirty="0">
                          <a:effectLst/>
                        </a:rPr>
                        <a:t>17.0</a:t>
                      </a:r>
                      <a:endParaRPr lang="es-NI"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4000" dirty="0" smtClean="0">
                          <a:effectLst/>
                          <a:latin typeface="Calibri" panose="020F0502020204030204" pitchFamily="34" charset="0"/>
                          <a:ea typeface="Calibri" panose="020F0502020204030204" pitchFamily="34" charset="0"/>
                          <a:cs typeface="Times New Roman" panose="02020603050405020304" pitchFamily="18" charset="0"/>
                        </a:rPr>
                        <a:t>0.64</a:t>
                      </a:r>
                      <a:endParaRPr lang="es-NI"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43489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Diferencias en la Evolución de la población rural </a:t>
            </a:r>
            <a:endParaRPr lang="es-NI" dirty="0"/>
          </a:p>
        </p:txBody>
      </p:sp>
      <p:graphicFrame>
        <p:nvGraphicFramePr>
          <p:cNvPr id="4" name="Marcador de contenido 3"/>
          <p:cNvGraphicFramePr>
            <a:graphicFrameLocks noGrp="1"/>
          </p:cNvGraphicFramePr>
          <p:nvPr>
            <p:ph idx="1"/>
            <p:extLst/>
          </p:nvPr>
        </p:nvGraphicFramePr>
        <p:xfrm>
          <a:off x="838203" y="2244437"/>
          <a:ext cx="10265226" cy="3679118"/>
        </p:xfrm>
        <a:graphic>
          <a:graphicData uri="http://schemas.openxmlformats.org/drawingml/2006/table">
            <a:tbl>
              <a:tblPr firstRow="1" firstCol="1" bandRow="1">
                <a:tableStyleId>{5C22544A-7EE6-4342-B048-85BDC9FD1C3A}</a:tableStyleId>
              </a:tblPr>
              <a:tblGrid>
                <a:gridCol w="3262566"/>
                <a:gridCol w="1558830"/>
                <a:gridCol w="1217424"/>
                <a:gridCol w="1217424"/>
                <a:gridCol w="1217424"/>
                <a:gridCol w="1791558"/>
              </a:tblGrid>
              <a:tr h="574055">
                <a:tc gridSpan="6">
                  <a:txBody>
                    <a:bodyPr/>
                    <a:lstStyle/>
                    <a:p>
                      <a:pPr>
                        <a:lnSpc>
                          <a:spcPct val="107000"/>
                        </a:lnSpc>
                        <a:spcAft>
                          <a:spcPts val="0"/>
                        </a:spcAft>
                      </a:pPr>
                      <a:r>
                        <a:rPr lang="es-NI" sz="1600" dirty="0" smtClean="0">
                          <a:effectLst/>
                        </a:rPr>
                        <a:t>                                 </a:t>
                      </a:r>
                      <a:r>
                        <a:rPr lang="es-NI" sz="1600" dirty="0">
                          <a:effectLst/>
                        </a:rPr>
                        <a:t>Población rural  ( miles de habitantes)</a:t>
                      </a:r>
                      <a:endParaRPr lang="es-N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NI"/>
                    </a:p>
                  </a:txBody>
                  <a:tcPr/>
                </a:tc>
                <a:tc hMerge="1">
                  <a:txBody>
                    <a:bodyPr/>
                    <a:lstStyle/>
                    <a:p>
                      <a:endParaRPr lang="es-NI"/>
                    </a:p>
                  </a:txBody>
                  <a:tcPr/>
                </a:tc>
                <a:tc hMerge="1">
                  <a:txBody>
                    <a:bodyPr/>
                    <a:lstStyle/>
                    <a:p>
                      <a:endParaRPr lang="es-NI"/>
                    </a:p>
                  </a:txBody>
                  <a:tcPr/>
                </a:tc>
                <a:tc hMerge="1">
                  <a:txBody>
                    <a:bodyPr/>
                    <a:lstStyle/>
                    <a:p>
                      <a:endParaRPr lang="es-NI"/>
                    </a:p>
                  </a:txBody>
                  <a:tcPr/>
                </a:tc>
                <a:tc hMerge="1">
                  <a:txBody>
                    <a:bodyPr/>
                    <a:lstStyle/>
                    <a:p>
                      <a:endParaRPr lang="es-NI"/>
                    </a:p>
                  </a:txBody>
                  <a:tcPr/>
                </a:tc>
              </a:tr>
              <a:tr h="162214">
                <a:tc>
                  <a:txBody>
                    <a:bodyPr/>
                    <a:lstStyle/>
                    <a:p>
                      <a:pPr>
                        <a:lnSpc>
                          <a:spcPct val="107000"/>
                        </a:lnSpc>
                        <a:spcAft>
                          <a:spcPts val="0"/>
                        </a:spcAft>
                      </a:pPr>
                      <a:r>
                        <a:rPr lang="es-ES_tradnl" sz="1600" dirty="0">
                          <a:effectLst/>
                        </a:rPr>
                        <a:t> </a:t>
                      </a:r>
                      <a:endParaRPr lang="es-N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dirty="0">
                          <a:effectLst/>
                        </a:rPr>
                        <a:t>1980</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a:effectLst/>
                        </a:rPr>
                        <a:t>2000</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a:effectLst/>
                        </a:rPr>
                        <a:t>2010</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a:effectLst/>
                        </a:rPr>
                        <a:t>2020</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dirty="0">
                          <a:effectLst/>
                        </a:rPr>
                        <a:t>2030</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47961">
                <a:tc>
                  <a:txBody>
                    <a:bodyPr/>
                    <a:lstStyle/>
                    <a:p>
                      <a:pPr>
                        <a:lnSpc>
                          <a:spcPct val="107000"/>
                        </a:lnSpc>
                        <a:spcAft>
                          <a:spcPts val="0"/>
                        </a:spcAft>
                      </a:pPr>
                      <a:r>
                        <a:rPr lang="es-ES_tradnl" sz="2000" dirty="0">
                          <a:effectLst/>
                        </a:rPr>
                        <a:t>El Salvador</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dirty="0">
                          <a:effectLst/>
                        </a:rPr>
                        <a:t>2,605</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a:effectLst/>
                        </a:rPr>
                        <a:t>2,441</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a:effectLst/>
                        </a:rPr>
                        <a:t>2,212</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a:effectLst/>
                        </a:rPr>
                        <a:t>2,056</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a:effectLst/>
                        </a:rPr>
                        <a:t>1,937</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47961">
                <a:tc>
                  <a:txBody>
                    <a:bodyPr/>
                    <a:lstStyle/>
                    <a:p>
                      <a:pPr>
                        <a:lnSpc>
                          <a:spcPct val="107000"/>
                        </a:lnSpc>
                        <a:spcAft>
                          <a:spcPts val="0"/>
                        </a:spcAft>
                      </a:pPr>
                      <a:r>
                        <a:rPr lang="es-ES_tradnl" sz="2000" dirty="0">
                          <a:effectLst/>
                        </a:rPr>
                        <a:t>Guatemala</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dirty="0">
                          <a:effectLst/>
                        </a:rPr>
                        <a:t>4,405</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a:effectLst/>
                        </a:rPr>
                        <a:t>6,166</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a:effectLst/>
                        </a:rPr>
                        <a:t>7,291</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a:effectLst/>
                        </a:rPr>
                        <a:t>8,460</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a:effectLst/>
                        </a:rPr>
                        <a:t>9,323</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47961">
                <a:tc>
                  <a:txBody>
                    <a:bodyPr/>
                    <a:lstStyle/>
                    <a:p>
                      <a:pPr>
                        <a:lnSpc>
                          <a:spcPct val="107000"/>
                        </a:lnSpc>
                        <a:spcAft>
                          <a:spcPts val="0"/>
                        </a:spcAft>
                      </a:pPr>
                      <a:r>
                        <a:rPr lang="es-ES_tradnl" sz="2000" dirty="0">
                          <a:effectLst/>
                        </a:rPr>
                        <a:t>Honduras</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dirty="0">
                          <a:effectLst/>
                        </a:rPr>
                        <a:t>2,363</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a:effectLst/>
                        </a:rPr>
                        <a:t>3,392</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dirty="0">
                          <a:effectLst/>
                        </a:rPr>
                        <a:t>3,680</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dirty="0">
                          <a:effectLst/>
                        </a:rPr>
                        <a:t>3,929</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a:effectLst/>
                        </a:rPr>
                        <a:t>4,023</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47961">
                <a:tc>
                  <a:txBody>
                    <a:bodyPr/>
                    <a:lstStyle/>
                    <a:p>
                      <a:pPr>
                        <a:lnSpc>
                          <a:spcPct val="107000"/>
                        </a:lnSpc>
                        <a:spcAft>
                          <a:spcPts val="0"/>
                        </a:spcAft>
                      </a:pPr>
                      <a:r>
                        <a:rPr lang="es-ES_tradnl" sz="2000" dirty="0">
                          <a:effectLst/>
                        </a:rPr>
                        <a:t>Nicaragua</a:t>
                      </a:r>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dirty="0">
                          <a:effectLst/>
                        </a:rPr>
                        <a:t>1,623</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dirty="0">
                          <a:effectLst/>
                        </a:rPr>
                        <a:t>2,297</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dirty="0">
                          <a:effectLst/>
                        </a:rPr>
                        <a:t>2,474</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dirty="0">
                          <a:effectLst/>
                        </a:rPr>
                        <a:t>2,609</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_tradnl" sz="2400" dirty="0">
                          <a:effectLst/>
                        </a:rPr>
                        <a:t>2,575</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1868">
                <a:tc gridSpan="6">
                  <a:txBody>
                    <a:bodyPr/>
                    <a:lstStyle/>
                    <a:p>
                      <a:pPr>
                        <a:lnSpc>
                          <a:spcPct val="107000"/>
                        </a:lnSpc>
                        <a:spcAft>
                          <a:spcPts val="0"/>
                        </a:spcAft>
                      </a:pPr>
                      <a:r>
                        <a:rPr lang="es-ES_tradnl" sz="1600" u="sng" dirty="0">
                          <a:effectLst/>
                          <a:hlinkClick r:id="rId2"/>
                        </a:rPr>
                        <a:t>Fuente: http://esa.un.org/unup/CD-ROM/Urban-Rural-Population.htm</a:t>
                      </a:r>
                      <a:endParaRPr lang="es-N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NI"/>
                    </a:p>
                  </a:txBody>
                  <a:tcPr/>
                </a:tc>
                <a:tc hMerge="1">
                  <a:txBody>
                    <a:bodyPr/>
                    <a:lstStyle/>
                    <a:p>
                      <a:endParaRPr lang="es-NI"/>
                    </a:p>
                  </a:txBody>
                  <a:tcPr/>
                </a:tc>
                <a:tc hMerge="1">
                  <a:txBody>
                    <a:bodyPr/>
                    <a:lstStyle/>
                    <a:p>
                      <a:endParaRPr lang="es-NI"/>
                    </a:p>
                  </a:txBody>
                  <a:tcPr/>
                </a:tc>
                <a:tc hMerge="1">
                  <a:txBody>
                    <a:bodyPr/>
                    <a:lstStyle/>
                    <a:p>
                      <a:endParaRPr lang="es-NI"/>
                    </a:p>
                  </a:txBody>
                  <a:tcPr/>
                </a:tc>
                <a:tc hMerge="1">
                  <a:txBody>
                    <a:bodyPr/>
                    <a:lstStyle/>
                    <a:p>
                      <a:endParaRPr lang="es-NI"/>
                    </a:p>
                  </a:txBody>
                  <a:tcPr/>
                </a:tc>
              </a:tr>
            </a:tbl>
          </a:graphicData>
        </a:graphic>
      </p:graphicFrame>
    </p:spTree>
    <p:extLst>
      <p:ext uri="{BB962C8B-B14F-4D97-AF65-F5344CB8AC3E}">
        <p14:creationId xmlns:p14="http://schemas.microsoft.com/office/powerpoint/2010/main" val="50876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Evolución agroexportador: 1970-2013</a:t>
            </a:r>
            <a:endParaRPr lang="es-NI" dirty="0"/>
          </a:p>
        </p:txBody>
      </p:sp>
      <p:pic>
        <p:nvPicPr>
          <p:cNvPr id="4" name="Marcador de contenido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918012" y="2294965"/>
            <a:ext cx="8041341" cy="4052047"/>
          </a:xfrm>
          <a:prstGeom prst="rect">
            <a:avLst/>
          </a:prstGeom>
          <a:noFill/>
          <a:ln>
            <a:noFill/>
          </a:ln>
        </p:spPr>
      </p:pic>
    </p:spTree>
    <p:extLst>
      <p:ext uri="{BB962C8B-B14F-4D97-AF65-F5344CB8AC3E}">
        <p14:creationId xmlns:p14="http://schemas.microsoft.com/office/powerpoint/2010/main" val="672115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p:cNvSpPr>
            <a:spLocks noGrp="1"/>
          </p:cNvSpPr>
          <p:nvPr>
            <p:ph type="title"/>
          </p:nvPr>
        </p:nvSpPr>
        <p:spPr/>
        <p:txBody>
          <a:bodyPr>
            <a:normAutofit fontScale="90000"/>
          </a:bodyPr>
          <a:lstStyle/>
          <a:p>
            <a:r>
              <a:rPr lang="es-NI" b="1" dirty="0" smtClean="0"/>
              <a:t/>
            </a:r>
            <a:br>
              <a:rPr lang="es-NI" b="1" dirty="0" smtClean="0"/>
            </a:br>
            <a:r>
              <a:rPr lang="es-NI" b="1" dirty="0" smtClean="0"/>
              <a:t>PRODUCTIVIDAD AGRARIA COMPARADA EN AMERICA CENTRAL</a:t>
            </a:r>
            <a:r>
              <a:rPr lang="es-NI" dirty="0"/>
              <a:t/>
            </a:r>
            <a:br>
              <a:rPr lang="es-NI" dirty="0"/>
            </a:br>
            <a:endParaRPr lang="es-NI" dirty="0"/>
          </a:p>
        </p:txBody>
      </p:sp>
      <p:graphicFrame>
        <p:nvGraphicFramePr>
          <p:cNvPr id="12" name="Marcador de contenido 11"/>
          <p:cNvGraphicFramePr>
            <a:graphicFrameLocks noGrp="1"/>
          </p:cNvGraphicFramePr>
          <p:nvPr>
            <p:ph idx="1"/>
            <p:extLst>
              <p:ext uri="{D42A27DB-BD31-4B8C-83A1-F6EECF244321}">
                <p14:modId xmlns:p14="http://schemas.microsoft.com/office/powerpoint/2010/main" val="2440376819"/>
              </p:ext>
            </p:extLst>
          </p:nvPr>
        </p:nvGraphicFramePr>
        <p:xfrm>
          <a:off x="470647" y="1690691"/>
          <a:ext cx="11295528" cy="5087561"/>
        </p:xfrm>
        <a:graphic>
          <a:graphicData uri="http://schemas.openxmlformats.org/drawingml/2006/table">
            <a:tbl>
              <a:tblPr firstRow="1" firstCol="1" bandRow="1">
                <a:tableStyleId>{5C22544A-7EE6-4342-B048-85BDC9FD1C3A}</a:tableStyleId>
              </a:tblPr>
              <a:tblGrid>
                <a:gridCol w="2312894"/>
                <a:gridCol w="3442447"/>
                <a:gridCol w="3570248"/>
                <a:gridCol w="1969939"/>
              </a:tblGrid>
              <a:tr h="660035">
                <a:tc rowSpan="2">
                  <a:txBody>
                    <a:bodyPr/>
                    <a:lstStyle/>
                    <a:p>
                      <a:pPr>
                        <a:lnSpc>
                          <a:spcPct val="107000"/>
                        </a:lnSpc>
                        <a:spcAft>
                          <a:spcPts val="0"/>
                        </a:spcAft>
                      </a:pPr>
                      <a:r>
                        <a:rPr lang="es-NI" sz="2400" dirty="0">
                          <a:effectLst/>
                        </a:rPr>
                        <a:t> </a:t>
                      </a:r>
                    </a:p>
                    <a:p>
                      <a:pPr>
                        <a:lnSpc>
                          <a:spcPct val="107000"/>
                        </a:lnSpc>
                        <a:spcAft>
                          <a:spcPts val="0"/>
                        </a:spcAft>
                      </a:pPr>
                      <a:r>
                        <a:rPr lang="es-NI" sz="2400" dirty="0">
                          <a:effectLst/>
                        </a:rPr>
                        <a:t> </a:t>
                      </a:r>
                    </a:p>
                    <a:p>
                      <a:pPr>
                        <a:lnSpc>
                          <a:spcPct val="107000"/>
                        </a:lnSpc>
                        <a:spcAft>
                          <a:spcPts val="0"/>
                        </a:spcAft>
                      </a:pPr>
                      <a:r>
                        <a:rPr lang="es-NI" sz="2400" dirty="0">
                          <a:effectLst/>
                        </a:rPr>
                        <a:t> </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nSpc>
                          <a:spcPct val="107000"/>
                        </a:lnSpc>
                        <a:spcAft>
                          <a:spcPts val="0"/>
                        </a:spcAft>
                      </a:pPr>
                      <a:r>
                        <a:rPr lang="es-NI" sz="2400" dirty="0">
                          <a:effectLst/>
                        </a:rPr>
                        <a:t>Valor agregado</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nSpc>
                          <a:spcPct val="107000"/>
                        </a:lnSpc>
                        <a:spcAft>
                          <a:spcPts val="0"/>
                        </a:spcAft>
                      </a:pPr>
                      <a:r>
                        <a:rPr lang="es-NI" sz="2400">
                          <a:effectLst/>
                        </a:rPr>
                        <a:t>Superficie agropecuaria</a:t>
                      </a:r>
                    </a:p>
                    <a:p>
                      <a:pPr>
                        <a:lnSpc>
                          <a:spcPct val="107000"/>
                        </a:lnSpc>
                        <a:spcAft>
                          <a:spcPts val="0"/>
                        </a:spcAft>
                      </a:pPr>
                      <a:r>
                        <a:rPr lang="es-NI" sz="2400">
                          <a:effectLst/>
                        </a:rPr>
                        <a:t>        ( miles de ha)</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nSpc>
                          <a:spcPct val="107000"/>
                        </a:lnSpc>
                        <a:spcAft>
                          <a:spcPts val="0"/>
                        </a:spcAft>
                      </a:pPr>
                      <a:r>
                        <a:rPr lang="es-NI" sz="2400">
                          <a:effectLst/>
                        </a:rPr>
                        <a:t>Valor Agregado/HA</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r>
              <a:tr h="990053">
                <a:tc vMerge="1">
                  <a:txBody>
                    <a:bodyPr/>
                    <a:lstStyle/>
                    <a:p>
                      <a:endParaRPr lang="es-NI"/>
                    </a:p>
                  </a:txBody>
                  <a:tcPr/>
                </a:tc>
                <a:tc>
                  <a:txBody>
                    <a:bodyPr/>
                    <a:lstStyle/>
                    <a:p>
                      <a:pPr>
                        <a:lnSpc>
                          <a:spcPct val="107000"/>
                        </a:lnSpc>
                        <a:spcAft>
                          <a:spcPts val="0"/>
                        </a:spcAft>
                      </a:pPr>
                      <a:r>
                        <a:rPr lang="es-NI" sz="2400" dirty="0">
                          <a:effectLst/>
                        </a:rPr>
                        <a:t> Agropecuario</a:t>
                      </a:r>
                    </a:p>
                    <a:p>
                      <a:pPr>
                        <a:lnSpc>
                          <a:spcPct val="107000"/>
                        </a:lnSpc>
                        <a:spcAft>
                          <a:spcPts val="0"/>
                        </a:spcAft>
                      </a:pPr>
                      <a:r>
                        <a:rPr lang="es-NI" sz="2400" dirty="0">
                          <a:effectLst/>
                        </a:rPr>
                        <a:t>      (MM </a:t>
                      </a:r>
                      <a:r>
                        <a:rPr lang="es-NI" sz="2400" dirty="0" err="1">
                          <a:effectLst/>
                        </a:rPr>
                        <a:t>us</a:t>
                      </a:r>
                      <a:r>
                        <a:rPr lang="es-NI" sz="2400" dirty="0">
                          <a:effectLst/>
                        </a:rPr>
                        <a:t>. del </a:t>
                      </a:r>
                    </a:p>
                    <a:p>
                      <a:pPr>
                        <a:lnSpc>
                          <a:spcPct val="107000"/>
                        </a:lnSpc>
                        <a:spcAft>
                          <a:spcPts val="0"/>
                        </a:spcAft>
                      </a:pPr>
                      <a:r>
                        <a:rPr lang="es-NI" sz="2400" dirty="0">
                          <a:effectLst/>
                        </a:rPr>
                        <a:t>        2010) </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nSpc>
                          <a:spcPct val="107000"/>
                        </a:lnSpc>
                      </a:pPr>
                      <a:endParaRPr lang="es-NI" sz="2400">
                        <a:effectLst/>
                        <a:latin typeface="Calibri" panose="020F0502020204030204" pitchFamily="34" charset="0"/>
                        <a:cs typeface="Times New Roman" panose="02020603050405020304" pitchFamily="18" charset="0"/>
                      </a:endParaRPr>
                    </a:p>
                  </a:txBody>
                  <a:tcPr marL="44423" marR="44423" marT="0" marB="0" anchor="b"/>
                </a:tc>
                <a:tc>
                  <a:txBody>
                    <a:bodyPr/>
                    <a:lstStyle/>
                    <a:p>
                      <a:pPr>
                        <a:lnSpc>
                          <a:spcPct val="107000"/>
                        </a:lnSpc>
                        <a:spcAft>
                          <a:spcPts val="0"/>
                        </a:spcAft>
                      </a:pPr>
                      <a:r>
                        <a:rPr lang="es-NI" sz="2400">
                          <a:effectLst/>
                        </a:rPr>
                        <a:t> </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r>
              <a:tr h="350461">
                <a:tc>
                  <a:txBody>
                    <a:bodyPr/>
                    <a:lstStyle/>
                    <a:p>
                      <a:pPr>
                        <a:lnSpc>
                          <a:spcPct val="107000"/>
                        </a:lnSpc>
                        <a:spcAft>
                          <a:spcPts val="0"/>
                        </a:spcAft>
                      </a:pPr>
                      <a:r>
                        <a:rPr lang="es-NI" sz="2400" dirty="0">
                          <a:effectLst/>
                        </a:rPr>
                        <a:t> </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nSpc>
                          <a:spcPct val="107000"/>
                        </a:lnSpc>
                      </a:pPr>
                      <a:endParaRPr lang="es-NI" sz="2400">
                        <a:effectLst/>
                        <a:latin typeface="Calibri" panose="020F0502020204030204" pitchFamily="34" charset="0"/>
                        <a:cs typeface="Times New Roman" panose="02020603050405020304" pitchFamily="18" charset="0"/>
                      </a:endParaRPr>
                    </a:p>
                  </a:txBody>
                  <a:tcPr marL="44423" marR="44423" marT="0" marB="0" anchor="b"/>
                </a:tc>
              </a:tr>
              <a:tr h="350461">
                <a:tc>
                  <a:txBody>
                    <a:bodyPr/>
                    <a:lstStyle/>
                    <a:p>
                      <a:pPr>
                        <a:lnSpc>
                          <a:spcPct val="107000"/>
                        </a:lnSpc>
                        <a:spcAft>
                          <a:spcPts val="0"/>
                        </a:spcAft>
                      </a:pPr>
                      <a:r>
                        <a:rPr lang="es-NI" sz="2400" dirty="0">
                          <a:effectLst/>
                        </a:rPr>
                        <a:t>Costa Rica</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2494</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1811</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1377</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r>
              <a:tr h="350461">
                <a:tc>
                  <a:txBody>
                    <a:bodyPr/>
                    <a:lstStyle/>
                    <a:p>
                      <a:pPr>
                        <a:lnSpc>
                          <a:spcPct val="107000"/>
                        </a:lnSpc>
                        <a:spcAft>
                          <a:spcPts val="0"/>
                        </a:spcAft>
                      </a:pPr>
                      <a:r>
                        <a:rPr lang="es-NI" sz="2400" dirty="0">
                          <a:effectLst/>
                        </a:rPr>
                        <a:t>El Salvador</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2542</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1607</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1582</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r>
              <a:tr h="350461">
                <a:tc>
                  <a:txBody>
                    <a:bodyPr/>
                    <a:lstStyle/>
                    <a:p>
                      <a:pPr>
                        <a:lnSpc>
                          <a:spcPct val="107000"/>
                        </a:lnSpc>
                        <a:spcAft>
                          <a:spcPts val="0"/>
                        </a:spcAft>
                      </a:pPr>
                      <a:r>
                        <a:rPr lang="es-NI" sz="2400" dirty="0">
                          <a:effectLst/>
                        </a:rPr>
                        <a:t>Guatemala</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5619</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3721</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1510</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r>
              <a:tr h="350461">
                <a:tc>
                  <a:txBody>
                    <a:bodyPr/>
                    <a:lstStyle/>
                    <a:p>
                      <a:pPr>
                        <a:lnSpc>
                          <a:spcPct val="107000"/>
                        </a:lnSpc>
                        <a:spcAft>
                          <a:spcPts val="0"/>
                        </a:spcAft>
                      </a:pPr>
                      <a:r>
                        <a:rPr lang="es-NI" sz="2400" dirty="0">
                          <a:effectLst/>
                        </a:rPr>
                        <a:t>Honduras</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2374</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3235</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733</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r>
              <a:tr h="350461">
                <a:tc>
                  <a:txBody>
                    <a:bodyPr/>
                    <a:lstStyle/>
                    <a:p>
                      <a:pPr>
                        <a:lnSpc>
                          <a:spcPct val="107000"/>
                        </a:lnSpc>
                        <a:spcAft>
                          <a:spcPts val="0"/>
                        </a:spcAft>
                      </a:pPr>
                      <a:r>
                        <a:rPr lang="es-NI" sz="2400" dirty="0">
                          <a:effectLst/>
                        </a:rPr>
                        <a:t>Nicaragua</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1600</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5065</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316</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r>
              <a:tr h="350461">
                <a:tc>
                  <a:txBody>
                    <a:bodyPr/>
                    <a:lstStyle/>
                    <a:p>
                      <a:pPr>
                        <a:lnSpc>
                          <a:spcPct val="107000"/>
                        </a:lnSpc>
                        <a:spcAft>
                          <a:spcPts val="0"/>
                        </a:spcAft>
                      </a:pPr>
                      <a:r>
                        <a:rPr lang="es-NI" sz="2400" dirty="0">
                          <a:effectLst/>
                        </a:rPr>
                        <a:t>Total</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14629</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a:effectLst/>
                        </a:rPr>
                        <a:t>15439</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c>
                  <a:txBody>
                    <a:bodyPr/>
                    <a:lstStyle/>
                    <a:p>
                      <a:pPr algn="ctr">
                        <a:lnSpc>
                          <a:spcPct val="107000"/>
                        </a:lnSpc>
                        <a:spcAft>
                          <a:spcPts val="0"/>
                        </a:spcAft>
                      </a:pPr>
                      <a:r>
                        <a:rPr lang="es-NI" sz="2400" dirty="0">
                          <a:effectLst/>
                        </a:rPr>
                        <a:t>947</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23" marR="44423" marT="0" marB="0" anchor="b"/>
                </a:tc>
              </a:tr>
            </a:tbl>
          </a:graphicData>
        </a:graphic>
      </p:graphicFrame>
    </p:spTree>
    <p:extLst>
      <p:ext uri="{BB962C8B-B14F-4D97-AF65-F5344CB8AC3E}">
        <p14:creationId xmlns:p14="http://schemas.microsoft.com/office/powerpoint/2010/main" val="459136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Balance agroexportador en Centroamérica</a:t>
            </a:r>
            <a:endParaRPr lang="es-NI"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859212173"/>
              </p:ext>
            </p:extLst>
          </p:nvPr>
        </p:nvGraphicFramePr>
        <p:xfrm>
          <a:off x="838200" y="1882584"/>
          <a:ext cx="10515600" cy="3936518"/>
        </p:xfrm>
        <a:graphic>
          <a:graphicData uri="http://schemas.openxmlformats.org/drawingml/2006/table">
            <a:tbl>
              <a:tblPr firstRow="1" firstCol="1" bandRow="1">
                <a:tableStyleId>{5C22544A-7EE6-4342-B048-85BDC9FD1C3A}</a:tableStyleId>
              </a:tblPr>
              <a:tblGrid>
                <a:gridCol w="2628900"/>
                <a:gridCol w="2628900"/>
                <a:gridCol w="2628900"/>
                <a:gridCol w="2628900"/>
              </a:tblGrid>
              <a:tr h="414170">
                <a:tc>
                  <a:txBody>
                    <a:bodyPr/>
                    <a:lstStyle/>
                    <a:p>
                      <a:pPr>
                        <a:lnSpc>
                          <a:spcPct val="107000"/>
                        </a:lnSpc>
                        <a:spcAft>
                          <a:spcPts val="0"/>
                        </a:spcAft>
                      </a:pPr>
                      <a:r>
                        <a:rPr lang="es-NI" sz="1100" dirty="0">
                          <a:effectLst/>
                        </a:rPr>
                        <a:t> </a:t>
                      </a:r>
                      <a:r>
                        <a:rPr lang="es-NI" sz="1800" dirty="0" smtClean="0">
                          <a:effectLst/>
                        </a:rPr>
                        <a:t>MILLONES</a:t>
                      </a:r>
                      <a:r>
                        <a:rPr lang="es-NI" sz="1800" baseline="0" dirty="0" smtClean="0">
                          <a:effectLst/>
                        </a:rPr>
                        <a:t> DE US 2013</a:t>
                      </a:r>
                      <a:endParaRPr lang="es-N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NI" sz="2400" dirty="0" smtClean="0">
                          <a:effectLst/>
                        </a:rPr>
                        <a:t>Exportaciones</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NI" sz="2400" dirty="0" smtClean="0">
                          <a:effectLst/>
                        </a:rPr>
                        <a:t>Importaciones</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NI" sz="2400">
                          <a:effectLst/>
                        </a:rPr>
                        <a:t>Saldo</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414170">
                <a:tc>
                  <a:txBody>
                    <a:bodyPr/>
                    <a:lstStyle/>
                    <a:p>
                      <a:pPr>
                        <a:lnSpc>
                          <a:spcPct val="107000"/>
                        </a:lnSpc>
                        <a:spcAft>
                          <a:spcPts val="0"/>
                        </a:spcAft>
                      </a:pPr>
                      <a:r>
                        <a:rPr lang="es-NI" sz="3200" dirty="0">
                          <a:effectLst/>
                        </a:rPr>
                        <a:t>Costa Rica</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dirty="0">
                          <a:effectLst/>
                        </a:rPr>
                        <a:t>3977.2</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a:effectLst/>
                        </a:rPr>
                        <a:t>1724.8</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a:effectLst/>
                        </a:rPr>
                        <a:t>2252.4</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414170">
                <a:tc>
                  <a:txBody>
                    <a:bodyPr/>
                    <a:lstStyle/>
                    <a:p>
                      <a:pPr>
                        <a:lnSpc>
                          <a:spcPct val="107000"/>
                        </a:lnSpc>
                        <a:spcAft>
                          <a:spcPts val="0"/>
                        </a:spcAft>
                      </a:pPr>
                      <a:r>
                        <a:rPr lang="es-NI" sz="3200" dirty="0">
                          <a:effectLst/>
                        </a:rPr>
                        <a:t>El Salvador</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dirty="0">
                          <a:effectLst/>
                        </a:rPr>
                        <a:t>1104.8</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a:effectLst/>
                        </a:rPr>
                        <a:t>1656.8</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a:effectLst/>
                        </a:rPr>
                        <a:t>-552</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414170">
                <a:tc>
                  <a:txBody>
                    <a:bodyPr/>
                    <a:lstStyle/>
                    <a:p>
                      <a:pPr>
                        <a:lnSpc>
                          <a:spcPct val="107000"/>
                        </a:lnSpc>
                        <a:spcAft>
                          <a:spcPts val="0"/>
                        </a:spcAft>
                      </a:pPr>
                      <a:r>
                        <a:rPr lang="es-NI" sz="3200" dirty="0">
                          <a:effectLst/>
                        </a:rPr>
                        <a:t>Guatemala</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dirty="0">
                          <a:effectLst/>
                        </a:rPr>
                        <a:t>4695.9</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dirty="0">
                          <a:effectLst/>
                        </a:rPr>
                        <a:t>2375.3</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a:effectLst/>
                        </a:rPr>
                        <a:t>2320.6</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414170">
                <a:tc>
                  <a:txBody>
                    <a:bodyPr/>
                    <a:lstStyle/>
                    <a:p>
                      <a:pPr>
                        <a:lnSpc>
                          <a:spcPct val="107000"/>
                        </a:lnSpc>
                        <a:spcAft>
                          <a:spcPts val="0"/>
                        </a:spcAft>
                      </a:pPr>
                      <a:r>
                        <a:rPr lang="es-NI" sz="3200" dirty="0">
                          <a:effectLst/>
                        </a:rPr>
                        <a:t>Honduras</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dirty="0">
                          <a:effectLst/>
                        </a:rPr>
                        <a:t>1980.6</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a:effectLst/>
                        </a:rPr>
                        <a:t>1582.7</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a:effectLst/>
                        </a:rPr>
                        <a:t>397.9</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414170">
                <a:tc>
                  <a:txBody>
                    <a:bodyPr/>
                    <a:lstStyle/>
                    <a:p>
                      <a:pPr>
                        <a:lnSpc>
                          <a:spcPct val="107000"/>
                        </a:lnSpc>
                        <a:spcAft>
                          <a:spcPts val="0"/>
                        </a:spcAft>
                      </a:pPr>
                      <a:r>
                        <a:rPr lang="es-NI" sz="3200" dirty="0">
                          <a:effectLst/>
                        </a:rPr>
                        <a:t>Nicaragua</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dirty="0">
                          <a:effectLst/>
                        </a:rPr>
                        <a:t>1743.8</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a:effectLst/>
                        </a:rPr>
                        <a:t>947.1</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a:effectLst/>
                        </a:rPr>
                        <a:t>796.7</a:t>
                      </a:r>
                      <a:endParaRPr lang="es-NI"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414170">
                <a:tc>
                  <a:txBody>
                    <a:bodyPr/>
                    <a:lstStyle/>
                    <a:p>
                      <a:pPr>
                        <a:lnSpc>
                          <a:spcPct val="107000"/>
                        </a:lnSpc>
                        <a:spcAft>
                          <a:spcPts val="0"/>
                        </a:spcAft>
                      </a:pPr>
                      <a:r>
                        <a:rPr lang="es-NI" sz="3200" dirty="0">
                          <a:effectLst/>
                        </a:rPr>
                        <a:t>Total</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dirty="0">
                          <a:effectLst/>
                        </a:rPr>
                        <a:t>13502.3</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dirty="0">
                          <a:effectLst/>
                        </a:rPr>
                        <a:t>8286.7</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NI" sz="3600" dirty="0">
                          <a:effectLst/>
                        </a:rPr>
                        <a:t>5215.6</a:t>
                      </a:r>
                      <a:endParaRPr lang="es-N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825123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Formas de Tenencia</a:t>
            </a:r>
            <a:endParaRPr lang="es-NI"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220485716"/>
              </p:ext>
            </p:extLst>
          </p:nvPr>
        </p:nvGraphicFramePr>
        <p:xfrm>
          <a:off x="838200" y="2043956"/>
          <a:ext cx="10515599" cy="4401877"/>
        </p:xfrm>
        <a:graphic>
          <a:graphicData uri="http://schemas.openxmlformats.org/drawingml/2006/table">
            <a:tbl>
              <a:tblPr firstRow="1" firstCol="1" bandRow="1">
                <a:tableStyleId>{5C22544A-7EE6-4342-B048-85BDC9FD1C3A}</a:tableStyleId>
              </a:tblPr>
              <a:tblGrid>
                <a:gridCol w="3495385"/>
                <a:gridCol w="2591650"/>
                <a:gridCol w="2353236"/>
                <a:gridCol w="2075328"/>
              </a:tblGrid>
              <a:tr h="603196">
                <a:tc>
                  <a:txBody>
                    <a:bodyPr/>
                    <a:lstStyle/>
                    <a:p>
                      <a:pPr algn="ctr">
                        <a:lnSpc>
                          <a:spcPct val="107000"/>
                        </a:lnSpc>
                        <a:spcAft>
                          <a:spcPts val="0"/>
                        </a:spcAft>
                      </a:pPr>
                      <a:r>
                        <a:rPr lang="es-NI" sz="2400" dirty="0">
                          <a:effectLst/>
                        </a:rPr>
                        <a:t> Distribución del  área en fincas</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dirty="0">
                          <a:effectLst/>
                        </a:rPr>
                        <a:t>1971</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dirty="0">
                          <a:effectLst/>
                        </a:rPr>
                        <a:t>2007</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dirty="0">
                          <a:effectLst/>
                        </a:rPr>
                        <a:t>2014</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603196">
                <a:tc>
                  <a:txBody>
                    <a:bodyPr/>
                    <a:lstStyle/>
                    <a:p>
                      <a:pPr algn="ctr">
                        <a:lnSpc>
                          <a:spcPct val="107000"/>
                        </a:lnSpc>
                        <a:spcAft>
                          <a:spcPts val="0"/>
                        </a:spcAft>
                      </a:pPr>
                      <a:r>
                        <a:rPr lang="es-NI" sz="2400" dirty="0">
                          <a:effectLst/>
                        </a:rPr>
                        <a:t>Propias</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dirty="0">
                          <a:effectLst/>
                        </a:rPr>
                        <a:t>                  76.1</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a:effectLst/>
                        </a:rPr>
                        <a:t>               74.3 </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a:effectLst/>
                        </a:rPr>
                        <a:t>   Nd</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603196">
                <a:tc>
                  <a:txBody>
                    <a:bodyPr/>
                    <a:lstStyle/>
                    <a:p>
                      <a:pPr algn="ctr">
                        <a:lnSpc>
                          <a:spcPct val="107000"/>
                        </a:lnSpc>
                        <a:spcAft>
                          <a:spcPts val="0"/>
                        </a:spcAft>
                      </a:pPr>
                      <a:r>
                        <a:rPr lang="es-NI" sz="2400" dirty="0">
                          <a:effectLst/>
                        </a:rPr>
                        <a:t>Otras formas</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dirty="0">
                          <a:effectLst/>
                        </a:rPr>
                        <a:t>                   </a:t>
                      </a:r>
                      <a:r>
                        <a:rPr lang="es-NI" sz="2400" dirty="0" smtClean="0">
                          <a:effectLst/>
                        </a:rPr>
                        <a:t>   23.9 </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a:effectLst/>
                        </a:rPr>
                        <a:t>               25.7</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a:effectLst/>
                        </a:rPr>
                        <a:t>    Nd</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603196">
                <a:tc>
                  <a:txBody>
                    <a:bodyPr/>
                    <a:lstStyle/>
                    <a:p>
                      <a:pPr algn="ctr">
                        <a:lnSpc>
                          <a:spcPct val="107000"/>
                        </a:lnSpc>
                        <a:spcAft>
                          <a:spcPts val="0"/>
                        </a:spcAft>
                      </a:pPr>
                      <a:r>
                        <a:rPr lang="es-NI" sz="2400" dirty="0">
                          <a:effectLst/>
                        </a:rPr>
                        <a:t>Total</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dirty="0">
                          <a:effectLst/>
                        </a:rPr>
                        <a:t>                   100</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a:effectLst/>
                        </a:rPr>
                        <a:t>               100</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a:effectLst/>
                        </a:rPr>
                        <a:t>    Nd</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603196">
                <a:tc>
                  <a:txBody>
                    <a:bodyPr/>
                    <a:lstStyle/>
                    <a:p>
                      <a:pPr algn="ctr">
                        <a:lnSpc>
                          <a:spcPct val="107000"/>
                        </a:lnSpc>
                        <a:spcAft>
                          <a:spcPts val="0"/>
                        </a:spcAft>
                      </a:pPr>
                      <a:r>
                        <a:rPr lang="es-NI" sz="2400" dirty="0">
                          <a:effectLst/>
                        </a:rPr>
                        <a:t>Explotaciones (%)</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dirty="0">
                          <a:effectLst/>
                        </a:rPr>
                        <a:t> </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a:effectLst/>
                        </a:rPr>
                        <a:t> </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a:effectLst/>
                        </a:rPr>
                        <a:t> </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603196">
                <a:tc>
                  <a:txBody>
                    <a:bodyPr/>
                    <a:lstStyle/>
                    <a:p>
                      <a:pPr algn="ctr">
                        <a:lnSpc>
                          <a:spcPct val="107000"/>
                        </a:lnSpc>
                        <a:spcAft>
                          <a:spcPts val="0"/>
                        </a:spcAft>
                      </a:pPr>
                      <a:r>
                        <a:rPr lang="es-NI" sz="2400" dirty="0">
                          <a:effectLst/>
                        </a:rPr>
                        <a:t>Propietarios</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dirty="0">
                          <a:effectLst/>
                        </a:rPr>
                        <a:t>                  39.8</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dirty="0">
                          <a:effectLst/>
                        </a:rPr>
                        <a:t>               48 </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dirty="0">
                          <a:effectLst/>
                        </a:rPr>
                        <a:t>23.1</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603196">
                <a:tc>
                  <a:txBody>
                    <a:bodyPr/>
                    <a:lstStyle/>
                    <a:p>
                      <a:pPr algn="ctr">
                        <a:lnSpc>
                          <a:spcPct val="107000"/>
                        </a:lnSpc>
                        <a:spcAft>
                          <a:spcPts val="0"/>
                        </a:spcAft>
                      </a:pPr>
                      <a:r>
                        <a:rPr lang="es-NI" sz="2400" dirty="0">
                          <a:effectLst/>
                        </a:rPr>
                        <a:t>Otras formas</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dirty="0">
                          <a:effectLst/>
                        </a:rPr>
                        <a:t>                  60.2 </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dirty="0">
                          <a:effectLst/>
                        </a:rPr>
                        <a:t>               52</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es-NI" sz="2400" dirty="0">
                          <a:effectLst/>
                        </a:rPr>
                        <a:t>76.9</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2724879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Evolución de las  estructuras agrarias</a:t>
            </a:r>
            <a:endParaRPr lang="es-NI"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79531517"/>
              </p:ext>
            </p:extLst>
          </p:nvPr>
        </p:nvGraphicFramePr>
        <p:xfrm>
          <a:off x="838199" y="2245657"/>
          <a:ext cx="10376647" cy="4034115"/>
        </p:xfrm>
        <a:graphic>
          <a:graphicData uri="http://schemas.openxmlformats.org/drawingml/2006/table">
            <a:tbl>
              <a:tblPr firstRow="1" firstCol="1" bandRow="1">
                <a:tableStyleId>{5C22544A-7EE6-4342-B048-85BDC9FD1C3A}</a:tableStyleId>
              </a:tblPr>
              <a:tblGrid>
                <a:gridCol w="3948954"/>
                <a:gridCol w="2968419"/>
                <a:gridCol w="3459274"/>
              </a:tblGrid>
              <a:tr h="448235">
                <a:tc>
                  <a:txBody>
                    <a:bodyPr/>
                    <a:lstStyle/>
                    <a:p>
                      <a:pPr algn="ctr">
                        <a:lnSpc>
                          <a:spcPct val="107000"/>
                        </a:lnSpc>
                        <a:spcAft>
                          <a:spcPts val="0"/>
                        </a:spcAft>
                      </a:pPr>
                      <a:r>
                        <a:rPr lang="es-NI" sz="2400" dirty="0">
                          <a:effectLst/>
                        </a:rPr>
                        <a:t> </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1971</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2007</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8235">
                <a:tc>
                  <a:txBody>
                    <a:bodyPr/>
                    <a:lstStyle/>
                    <a:p>
                      <a:pPr algn="ctr">
                        <a:lnSpc>
                          <a:spcPct val="107000"/>
                        </a:lnSpc>
                        <a:spcAft>
                          <a:spcPts val="0"/>
                        </a:spcAft>
                      </a:pPr>
                      <a:r>
                        <a:rPr lang="es-NI" sz="2400" dirty="0">
                          <a:effectLst/>
                        </a:rPr>
                        <a:t>% </a:t>
                      </a:r>
                      <a:r>
                        <a:rPr lang="es-NI" sz="2400" dirty="0" smtClean="0">
                          <a:effectLst/>
                        </a:rPr>
                        <a:t> fincas</a:t>
                      </a:r>
                      <a:r>
                        <a:rPr lang="es-NI" sz="2400" baseline="0" dirty="0" smtClean="0">
                          <a:effectLst/>
                        </a:rPr>
                        <a:t> menos 3 ha.</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80</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89.7</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8235">
                <a:tc>
                  <a:txBody>
                    <a:bodyPr/>
                    <a:lstStyle/>
                    <a:p>
                      <a:pPr algn="ctr">
                        <a:lnSpc>
                          <a:spcPct val="107000"/>
                        </a:lnSpc>
                        <a:spcAft>
                          <a:spcPts val="0"/>
                        </a:spcAft>
                      </a:pPr>
                      <a:r>
                        <a:rPr lang="es-NI" sz="2400" dirty="0">
                          <a:effectLst/>
                        </a:rPr>
                        <a:t>% Fincas en propiedad</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40</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48</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8235">
                <a:tc>
                  <a:txBody>
                    <a:bodyPr/>
                    <a:lstStyle/>
                    <a:p>
                      <a:pPr algn="ctr">
                        <a:lnSpc>
                          <a:spcPct val="107000"/>
                        </a:lnSpc>
                        <a:spcAft>
                          <a:spcPts val="0"/>
                        </a:spcAft>
                      </a:pPr>
                      <a:r>
                        <a:rPr lang="es-NI" sz="2400" dirty="0">
                          <a:effectLst/>
                        </a:rPr>
                        <a:t>Tamaño medio </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5.4</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2.4</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8235">
                <a:tc>
                  <a:txBody>
                    <a:bodyPr/>
                    <a:lstStyle/>
                    <a:p>
                      <a:pPr algn="ctr">
                        <a:lnSpc>
                          <a:spcPct val="107000"/>
                        </a:lnSpc>
                        <a:spcAft>
                          <a:spcPts val="0"/>
                        </a:spcAft>
                      </a:pPr>
                      <a:r>
                        <a:rPr lang="es-NI" sz="2400" dirty="0">
                          <a:effectLst/>
                        </a:rPr>
                        <a:t>Distribución área </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 </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 </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8235">
                <a:tc>
                  <a:txBody>
                    <a:bodyPr/>
                    <a:lstStyle/>
                    <a:p>
                      <a:pPr algn="ctr">
                        <a:lnSpc>
                          <a:spcPct val="107000"/>
                        </a:lnSpc>
                        <a:spcAft>
                          <a:spcPts val="0"/>
                        </a:spcAft>
                      </a:pPr>
                      <a:r>
                        <a:rPr lang="es-NI" sz="2400" dirty="0">
                          <a:effectLst/>
                        </a:rPr>
                        <a:t>Fincas menos 3 </a:t>
                      </a:r>
                      <a:r>
                        <a:rPr lang="es-NI" sz="2400" dirty="0" smtClean="0">
                          <a:effectLst/>
                        </a:rPr>
                        <a:t>ha.</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14.6</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29.0</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8235">
                <a:tc>
                  <a:txBody>
                    <a:bodyPr/>
                    <a:lstStyle/>
                    <a:p>
                      <a:pPr algn="ctr">
                        <a:lnSpc>
                          <a:spcPct val="107000"/>
                        </a:lnSpc>
                        <a:spcAft>
                          <a:spcPts val="0"/>
                        </a:spcAft>
                      </a:pPr>
                      <a:r>
                        <a:rPr lang="es-NI" sz="2400" dirty="0">
                          <a:effectLst/>
                        </a:rPr>
                        <a:t>Fincas entre 3 y 20 ha</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21.2</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23.7</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8235">
                <a:tc>
                  <a:txBody>
                    <a:bodyPr/>
                    <a:lstStyle/>
                    <a:p>
                      <a:pPr algn="ctr">
                        <a:lnSpc>
                          <a:spcPct val="107000"/>
                        </a:lnSpc>
                        <a:spcAft>
                          <a:spcPts val="0"/>
                        </a:spcAft>
                      </a:pPr>
                      <a:r>
                        <a:rPr lang="es-NI" sz="2400" dirty="0">
                          <a:effectLst/>
                        </a:rPr>
                        <a:t>Fincas entre 20 y 100 ha</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25.5</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a:effectLst/>
                        </a:rPr>
                        <a:t>28.2</a:t>
                      </a:r>
                      <a:endParaRPr lang="es-NI"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8235">
                <a:tc>
                  <a:txBody>
                    <a:bodyPr/>
                    <a:lstStyle/>
                    <a:p>
                      <a:pPr algn="ctr">
                        <a:lnSpc>
                          <a:spcPct val="107000"/>
                        </a:lnSpc>
                        <a:spcAft>
                          <a:spcPts val="0"/>
                        </a:spcAft>
                      </a:pPr>
                      <a:r>
                        <a:rPr lang="es-NI" sz="2400" dirty="0">
                          <a:effectLst/>
                        </a:rPr>
                        <a:t>Más de 100 ha</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dirty="0">
                          <a:effectLst/>
                        </a:rPr>
                        <a:t>38.7</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NI" sz="2400" dirty="0">
                          <a:effectLst/>
                        </a:rPr>
                        <a:t>19.1</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09342156"/>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827</TotalTime>
  <Words>1144</Words>
  <Application>Microsoft Office PowerPoint</Application>
  <PresentationFormat>Panorámica</PresentationFormat>
  <Paragraphs>391</Paragraphs>
  <Slides>25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Arial</vt:lpstr>
      <vt:lpstr>Calibri</vt:lpstr>
      <vt:lpstr>Century Gothic</vt:lpstr>
      <vt:lpstr>Times New Roman</vt:lpstr>
      <vt:lpstr>Wingdings 3</vt:lpstr>
      <vt:lpstr>Espiral</vt:lpstr>
      <vt:lpstr>  EL SALVADOR: EVOLUCIÓN DE LA AGRICULTURA Y  ESTRATEGIAS DE LOS PEQUEÑOS AGRICULTORES </vt:lpstr>
      <vt:lpstr>Objetivos de la presentación</vt:lpstr>
      <vt:lpstr> CAMBIOS  EN LA IMPORTANCIA DEL AGRO</vt:lpstr>
      <vt:lpstr>Diferencias en la Evolución de la población rural </vt:lpstr>
      <vt:lpstr>Evolución agroexportador: 1970-2013</vt:lpstr>
      <vt:lpstr> PRODUCTIVIDAD AGRARIA COMPARADA EN AMERICA CENTRAL </vt:lpstr>
      <vt:lpstr>Balance agroexportador en Centroamérica</vt:lpstr>
      <vt:lpstr>Formas de Tenencia</vt:lpstr>
      <vt:lpstr>Evolución de las  estructuras agrarias</vt:lpstr>
      <vt:lpstr>Presentación de PowerPoint</vt:lpstr>
      <vt:lpstr>Evolución del uso del suelo agropecuario ( miles de manzanas)</vt:lpstr>
      <vt:lpstr>CARACTERÍSTICAS DE LOS PRODUCTORES,1</vt:lpstr>
      <vt:lpstr>Características de los productores, 2</vt:lpstr>
      <vt:lpstr>Continuidad de la pobreza….</vt:lpstr>
      <vt:lpstr>Productores principales y secundarios</vt:lpstr>
      <vt:lpstr>Características principales y secundarios</vt:lpstr>
      <vt:lpstr>Importancia de principales y secundarios</vt:lpstr>
      <vt:lpstr>Presentación de PowerPoint</vt:lpstr>
      <vt:lpstr>-El desarrollo agrario y el manejo de los recursos naturales </vt:lpstr>
      <vt:lpstr>- La pequeña producción agrícola y las estrategias de los hogares </vt:lpstr>
      <vt:lpstr>Composición de ingresos hogares con agricultores de tipo familiar (%)</vt:lpstr>
      <vt:lpstr>Políticas públicas….</vt:lpstr>
      <vt:lpstr>Síntesis  sobre persistencia pequeña producción: confluencia de factores</vt:lpstr>
      <vt:lpstr>Persistencia…</vt:lpstr>
      <vt:lpstr>Dificultades en la persistencia….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SALVADOR: EVOLUCIÓN DE LA AGRICULTURA Y LAS ESTRATEGIAS DE LOS PEQUEÑOS AGRICULTORES</dc:title>
  <dc:creator>Eduardo</dc:creator>
  <cp:lastModifiedBy>Eduardo</cp:lastModifiedBy>
  <cp:revision>58</cp:revision>
  <dcterms:created xsi:type="dcterms:W3CDTF">2017-03-07T20:21:15Z</dcterms:created>
  <dcterms:modified xsi:type="dcterms:W3CDTF">2017-03-10T12:10:14Z</dcterms:modified>
</cp:coreProperties>
</file>