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</p:sldMasterIdLst>
  <p:notesMasterIdLst>
    <p:notesMasterId r:id="rId30"/>
  </p:notesMasterIdLst>
  <p:sldIdLst>
    <p:sldId id="256" r:id="rId3"/>
    <p:sldId id="321" r:id="rId4"/>
    <p:sldId id="324" r:id="rId5"/>
    <p:sldId id="270" r:id="rId6"/>
    <p:sldId id="261" r:id="rId7"/>
    <p:sldId id="325" r:id="rId8"/>
    <p:sldId id="269" r:id="rId9"/>
    <p:sldId id="274" r:id="rId10"/>
    <p:sldId id="326" r:id="rId11"/>
    <p:sldId id="317" r:id="rId12"/>
    <p:sldId id="318" r:id="rId13"/>
    <p:sldId id="259" r:id="rId14"/>
    <p:sldId id="260" r:id="rId15"/>
    <p:sldId id="262" r:id="rId16"/>
    <p:sldId id="257" r:id="rId17"/>
    <p:sldId id="322" r:id="rId18"/>
    <p:sldId id="323" r:id="rId19"/>
    <p:sldId id="327" r:id="rId20"/>
    <p:sldId id="328" r:id="rId21"/>
    <p:sldId id="329" r:id="rId22"/>
    <p:sldId id="331" r:id="rId23"/>
    <p:sldId id="332" r:id="rId24"/>
    <p:sldId id="333" r:id="rId25"/>
    <p:sldId id="334" r:id="rId26"/>
    <p:sldId id="335" r:id="rId27"/>
    <p:sldId id="336" r:id="rId28"/>
    <p:sldId id="320" r:id="rId29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2" autoAdjust="0"/>
    <p:restoredTop sz="80253" autoAdjust="0"/>
  </p:normalViewPr>
  <p:slideViewPr>
    <p:cSldViewPr>
      <p:cViewPr varScale="1">
        <p:scale>
          <a:sx n="72" d="100"/>
          <a:sy n="72" d="100"/>
        </p:scale>
        <p:origin x="133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67FEF3-8CA4-4C1A-A2A0-94202EBE9D6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SV"/>
        </a:p>
      </dgm:t>
    </dgm:pt>
    <dgm:pt modelId="{C44D8C42-DB18-4647-8B85-8609F0A94609}">
      <dgm:prSet/>
      <dgm:spPr/>
      <dgm:t>
        <a:bodyPr/>
        <a:lstStyle/>
        <a:p>
          <a:r>
            <a:rPr lang="es-MX" b="1"/>
            <a:t>En lo nacional, un modelo…</a:t>
          </a:r>
          <a:endParaRPr lang="es-SV"/>
        </a:p>
      </dgm:t>
    </dgm:pt>
    <dgm:pt modelId="{D7CFE85A-3100-403E-8852-1F4590E9CECC}" type="parTrans" cxnId="{ACA7F567-7C52-4BA8-BEBB-410E4FB1D4F0}">
      <dgm:prSet/>
      <dgm:spPr/>
      <dgm:t>
        <a:bodyPr/>
        <a:lstStyle/>
        <a:p>
          <a:endParaRPr lang="es-SV"/>
        </a:p>
      </dgm:t>
    </dgm:pt>
    <dgm:pt modelId="{15658BD6-CE9E-4E42-AD5A-7E411F6B7A80}" type="sibTrans" cxnId="{ACA7F567-7C52-4BA8-BEBB-410E4FB1D4F0}">
      <dgm:prSet/>
      <dgm:spPr/>
      <dgm:t>
        <a:bodyPr/>
        <a:lstStyle/>
        <a:p>
          <a:endParaRPr lang="es-SV"/>
        </a:p>
      </dgm:t>
    </dgm:pt>
    <dgm:pt modelId="{90383372-E7F6-4D96-9B8A-09482388C311}" type="pres">
      <dgm:prSet presAssocID="{F567FEF3-8CA4-4C1A-A2A0-94202EBE9D6A}" presName="Name0" presStyleCnt="0">
        <dgm:presLayoutVars>
          <dgm:dir/>
          <dgm:animLvl val="lvl"/>
          <dgm:resizeHandles val="exact"/>
        </dgm:presLayoutVars>
      </dgm:prSet>
      <dgm:spPr/>
    </dgm:pt>
    <dgm:pt modelId="{257E6D7D-324F-4758-9011-FAA67A0F25F7}" type="pres">
      <dgm:prSet presAssocID="{C44D8C42-DB18-4647-8B85-8609F0A94609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5148F664-000D-441D-9FB1-7F3686969E4F}" type="presOf" srcId="{F567FEF3-8CA4-4C1A-A2A0-94202EBE9D6A}" destId="{90383372-E7F6-4D96-9B8A-09482388C311}" srcOrd="0" destOrd="0" presId="urn:microsoft.com/office/officeart/2005/8/layout/chevron1"/>
    <dgm:cxn modelId="{ACA7F567-7C52-4BA8-BEBB-410E4FB1D4F0}" srcId="{F567FEF3-8CA4-4C1A-A2A0-94202EBE9D6A}" destId="{C44D8C42-DB18-4647-8B85-8609F0A94609}" srcOrd="0" destOrd="0" parTransId="{D7CFE85A-3100-403E-8852-1F4590E9CECC}" sibTransId="{15658BD6-CE9E-4E42-AD5A-7E411F6B7A80}"/>
    <dgm:cxn modelId="{D2B65FE6-C31C-4675-8A18-2E4E11D1C039}" type="presOf" srcId="{C44D8C42-DB18-4647-8B85-8609F0A94609}" destId="{257E6D7D-324F-4758-9011-FAA67A0F25F7}" srcOrd="0" destOrd="0" presId="urn:microsoft.com/office/officeart/2005/8/layout/chevron1"/>
    <dgm:cxn modelId="{8DEF48BB-D018-495D-81CE-A554647AA5B2}" type="presParOf" srcId="{90383372-E7F6-4D96-9B8A-09482388C311}" destId="{257E6D7D-324F-4758-9011-FAA67A0F25F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443AE73-A98A-4B4D-97E0-1493767B8A3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SV"/>
        </a:p>
      </dgm:t>
    </dgm:pt>
    <dgm:pt modelId="{E9EC1A4B-03AA-4372-9929-6A9766FDE29A}">
      <dgm:prSet/>
      <dgm:spPr/>
      <dgm:t>
        <a:bodyPr/>
        <a:lstStyle/>
        <a:p>
          <a:r>
            <a:rPr lang="es-SV" b="1"/>
            <a:t>SISTEMA DE ORDENAMIENTO (Art. 21)</a:t>
          </a:r>
          <a:endParaRPr lang="es-SV"/>
        </a:p>
      </dgm:t>
    </dgm:pt>
    <dgm:pt modelId="{CFEF5281-3E18-4D33-8677-12EB3E6C644A}" type="parTrans" cxnId="{1E8DB8F0-0E75-4175-AF77-F4EF54EEBFB7}">
      <dgm:prSet/>
      <dgm:spPr/>
      <dgm:t>
        <a:bodyPr/>
        <a:lstStyle/>
        <a:p>
          <a:endParaRPr lang="es-SV"/>
        </a:p>
      </dgm:t>
    </dgm:pt>
    <dgm:pt modelId="{291DA4FB-3038-4774-9CEF-ACE4215C8E6D}" type="sibTrans" cxnId="{1E8DB8F0-0E75-4175-AF77-F4EF54EEBFB7}">
      <dgm:prSet/>
      <dgm:spPr/>
      <dgm:t>
        <a:bodyPr/>
        <a:lstStyle/>
        <a:p>
          <a:endParaRPr lang="es-SV"/>
        </a:p>
      </dgm:t>
    </dgm:pt>
    <dgm:pt modelId="{C49AE40B-024A-489B-91DC-D77E2D8A2977}" type="pres">
      <dgm:prSet presAssocID="{0443AE73-A98A-4B4D-97E0-1493767B8A39}" presName="Name0" presStyleCnt="0">
        <dgm:presLayoutVars>
          <dgm:dir/>
          <dgm:resizeHandles val="exact"/>
        </dgm:presLayoutVars>
      </dgm:prSet>
      <dgm:spPr/>
    </dgm:pt>
    <dgm:pt modelId="{0169DDC7-E96C-4B6E-92F3-FB8A84F3C805}" type="pres">
      <dgm:prSet presAssocID="{E9EC1A4B-03AA-4372-9929-6A9766FDE29A}" presName="node" presStyleLbl="node1" presStyleIdx="0" presStyleCnt="1">
        <dgm:presLayoutVars>
          <dgm:bulletEnabled val="1"/>
        </dgm:presLayoutVars>
      </dgm:prSet>
      <dgm:spPr/>
    </dgm:pt>
  </dgm:ptLst>
  <dgm:cxnLst>
    <dgm:cxn modelId="{FE322A36-5E11-4A42-837A-AC774A356746}" type="presOf" srcId="{0443AE73-A98A-4B4D-97E0-1493767B8A39}" destId="{C49AE40B-024A-489B-91DC-D77E2D8A2977}" srcOrd="0" destOrd="0" presId="urn:microsoft.com/office/officeart/2005/8/layout/process1"/>
    <dgm:cxn modelId="{BA6C2CBB-E7EE-4258-8B73-E7A6A355F2E9}" type="presOf" srcId="{E9EC1A4B-03AA-4372-9929-6A9766FDE29A}" destId="{0169DDC7-E96C-4B6E-92F3-FB8A84F3C805}" srcOrd="0" destOrd="0" presId="urn:microsoft.com/office/officeart/2005/8/layout/process1"/>
    <dgm:cxn modelId="{1E8DB8F0-0E75-4175-AF77-F4EF54EEBFB7}" srcId="{0443AE73-A98A-4B4D-97E0-1493767B8A39}" destId="{E9EC1A4B-03AA-4372-9929-6A9766FDE29A}" srcOrd="0" destOrd="0" parTransId="{CFEF5281-3E18-4D33-8677-12EB3E6C644A}" sibTransId="{291DA4FB-3038-4774-9CEF-ACE4215C8E6D}"/>
    <dgm:cxn modelId="{937F7A78-2F3A-412A-8BEC-242BF0B81233}" type="presParOf" srcId="{C49AE40B-024A-489B-91DC-D77E2D8A2977}" destId="{0169DDC7-E96C-4B6E-92F3-FB8A84F3C80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FDD0F56-3DE5-46F0-AF8C-410D973CE08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s-SV"/>
        </a:p>
      </dgm:t>
    </dgm:pt>
    <dgm:pt modelId="{3A0E64B4-0AF3-4F1F-B815-9508E1E382DF}">
      <dgm:prSet/>
      <dgm:spPr/>
      <dgm:t>
        <a:bodyPr/>
        <a:lstStyle/>
        <a:p>
          <a:r>
            <a:rPr lang="es-SV"/>
            <a:t>En el ámbito nacional y departamental:</a:t>
          </a:r>
        </a:p>
      </dgm:t>
    </dgm:pt>
    <dgm:pt modelId="{102F0A58-13D6-4A4B-82E3-FC8EF9A061DA}" type="parTrans" cxnId="{C7B8C93E-9370-4E1B-83C8-E685CF204539}">
      <dgm:prSet/>
      <dgm:spPr/>
      <dgm:t>
        <a:bodyPr/>
        <a:lstStyle/>
        <a:p>
          <a:endParaRPr lang="es-SV"/>
        </a:p>
      </dgm:t>
    </dgm:pt>
    <dgm:pt modelId="{0D90D65F-F9A0-4EE8-A130-F9685A7594CC}" type="sibTrans" cxnId="{C7B8C93E-9370-4E1B-83C8-E685CF204539}">
      <dgm:prSet/>
      <dgm:spPr/>
      <dgm:t>
        <a:bodyPr/>
        <a:lstStyle/>
        <a:p>
          <a:endParaRPr lang="es-SV"/>
        </a:p>
      </dgm:t>
    </dgm:pt>
    <dgm:pt modelId="{EDDEB75D-A1AC-4AA2-BC0D-D019AEE51B83}">
      <dgm:prSet/>
      <dgm:spPr/>
      <dgm:t>
        <a:bodyPr/>
        <a:lstStyle/>
        <a:p>
          <a:r>
            <a:rPr lang="es-SV"/>
            <a:t>El Plan Nacional de Ordenamiento y Desarrollo Territorial; </a:t>
          </a:r>
        </a:p>
      </dgm:t>
    </dgm:pt>
    <dgm:pt modelId="{5C344493-97DC-49C7-8AD7-6D91FDF1F798}" type="parTrans" cxnId="{5F8C501B-B54A-4BA6-99D9-3711832C6283}">
      <dgm:prSet/>
      <dgm:spPr/>
      <dgm:t>
        <a:bodyPr/>
        <a:lstStyle/>
        <a:p>
          <a:endParaRPr lang="es-SV"/>
        </a:p>
      </dgm:t>
    </dgm:pt>
    <dgm:pt modelId="{2CBF533A-0F52-4056-90EE-FD5529D54212}" type="sibTrans" cxnId="{5F8C501B-B54A-4BA6-99D9-3711832C6283}">
      <dgm:prSet/>
      <dgm:spPr/>
      <dgm:t>
        <a:bodyPr/>
        <a:lstStyle/>
        <a:p>
          <a:endParaRPr lang="es-SV"/>
        </a:p>
      </dgm:t>
    </dgm:pt>
    <dgm:pt modelId="{AB3A014D-0BFE-4388-B9E1-0360CC897FC5}">
      <dgm:prSet/>
      <dgm:spPr/>
      <dgm:t>
        <a:bodyPr/>
        <a:lstStyle/>
        <a:p>
          <a:r>
            <a:rPr lang="es-SV"/>
            <a:t>Las Estrategias y Planes Departamentales de Ordenamiento y Desarrollo Territorial; </a:t>
          </a:r>
        </a:p>
      </dgm:t>
    </dgm:pt>
    <dgm:pt modelId="{42AD1AF1-125E-4E30-970A-87B60C6533A2}" type="parTrans" cxnId="{D228478C-32BD-4E9D-BDAF-F23887933AF6}">
      <dgm:prSet/>
      <dgm:spPr/>
      <dgm:t>
        <a:bodyPr/>
        <a:lstStyle/>
        <a:p>
          <a:endParaRPr lang="es-SV"/>
        </a:p>
      </dgm:t>
    </dgm:pt>
    <dgm:pt modelId="{1425E148-8EC0-4C09-B6C1-71228E3D7445}" type="sibTrans" cxnId="{D228478C-32BD-4E9D-BDAF-F23887933AF6}">
      <dgm:prSet/>
      <dgm:spPr/>
      <dgm:t>
        <a:bodyPr/>
        <a:lstStyle/>
        <a:p>
          <a:endParaRPr lang="es-SV"/>
        </a:p>
      </dgm:t>
    </dgm:pt>
    <dgm:pt modelId="{B142CA6A-E900-4F2E-870C-FDC7F85131DD}">
      <dgm:prSet/>
      <dgm:spPr/>
      <dgm:t>
        <a:bodyPr/>
        <a:lstStyle/>
        <a:p>
          <a:r>
            <a:rPr lang="es-SV"/>
            <a:t>Los Planes Especiales Territoriales.</a:t>
          </a:r>
        </a:p>
      </dgm:t>
    </dgm:pt>
    <dgm:pt modelId="{01B3FE0B-0E77-47C9-8F94-4F5F2D19B4BF}" type="parTrans" cxnId="{3D6C0271-4F69-4910-B4B6-10DC07A22877}">
      <dgm:prSet/>
      <dgm:spPr/>
      <dgm:t>
        <a:bodyPr/>
        <a:lstStyle/>
        <a:p>
          <a:endParaRPr lang="es-SV"/>
        </a:p>
      </dgm:t>
    </dgm:pt>
    <dgm:pt modelId="{A4F35607-9CE8-41FB-AD36-7B21750C7061}" type="sibTrans" cxnId="{3D6C0271-4F69-4910-B4B6-10DC07A22877}">
      <dgm:prSet/>
      <dgm:spPr/>
      <dgm:t>
        <a:bodyPr/>
        <a:lstStyle/>
        <a:p>
          <a:endParaRPr lang="es-SV"/>
        </a:p>
      </dgm:t>
    </dgm:pt>
    <dgm:pt modelId="{32640A8D-FCC2-4E4A-8E66-A648EA9DA21D}">
      <dgm:prSet/>
      <dgm:spPr/>
      <dgm:t>
        <a:bodyPr/>
        <a:lstStyle/>
        <a:p>
          <a:r>
            <a:rPr lang="es-SV"/>
            <a:t>En el ámbito local y micro-regional:</a:t>
          </a:r>
        </a:p>
      </dgm:t>
    </dgm:pt>
    <dgm:pt modelId="{2A3EB71C-81BC-4C0F-B410-62AAC98F7126}" type="parTrans" cxnId="{545753F1-D934-4896-9E02-30E88CFEB1E9}">
      <dgm:prSet/>
      <dgm:spPr/>
      <dgm:t>
        <a:bodyPr/>
        <a:lstStyle/>
        <a:p>
          <a:endParaRPr lang="es-SV"/>
        </a:p>
      </dgm:t>
    </dgm:pt>
    <dgm:pt modelId="{3FB420C3-DB35-4098-AC3A-52C7D9E1506C}" type="sibTrans" cxnId="{545753F1-D934-4896-9E02-30E88CFEB1E9}">
      <dgm:prSet/>
      <dgm:spPr/>
      <dgm:t>
        <a:bodyPr/>
        <a:lstStyle/>
        <a:p>
          <a:endParaRPr lang="es-SV"/>
        </a:p>
      </dgm:t>
    </dgm:pt>
    <dgm:pt modelId="{0EA40F74-BA2B-41B7-975A-3C0AF22D7320}">
      <dgm:prSet/>
      <dgm:spPr/>
      <dgm:t>
        <a:bodyPr/>
        <a:lstStyle/>
        <a:p>
          <a:r>
            <a:rPr lang="es-SV" dirty="0"/>
            <a:t>Los Planes Municipales o Micro-Regionales de Ordenamiento y Desarrollo Local; </a:t>
          </a:r>
        </a:p>
      </dgm:t>
    </dgm:pt>
    <dgm:pt modelId="{22819482-5408-4E47-AB50-5510D98CFE57}" type="parTrans" cxnId="{018CA5CD-47BD-48D6-9D90-6B2E115A2EC9}">
      <dgm:prSet/>
      <dgm:spPr/>
      <dgm:t>
        <a:bodyPr/>
        <a:lstStyle/>
        <a:p>
          <a:endParaRPr lang="es-SV"/>
        </a:p>
      </dgm:t>
    </dgm:pt>
    <dgm:pt modelId="{91CA2E19-57C8-4F63-B7C1-E7D53627D610}" type="sibTrans" cxnId="{018CA5CD-47BD-48D6-9D90-6B2E115A2EC9}">
      <dgm:prSet/>
      <dgm:spPr/>
      <dgm:t>
        <a:bodyPr/>
        <a:lstStyle/>
        <a:p>
          <a:endParaRPr lang="es-SV"/>
        </a:p>
      </dgm:t>
    </dgm:pt>
    <dgm:pt modelId="{A4896557-DA9A-419D-8E5F-B597BB221258}">
      <dgm:prSet/>
      <dgm:spPr/>
      <dgm:t>
        <a:bodyPr/>
        <a:lstStyle/>
        <a:p>
          <a:r>
            <a:rPr lang="es-SV" b="1" dirty="0"/>
            <a:t>Los Planes de Desarrollo Urbano Rural; </a:t>
          </a:r>
        </a:p>
      </dgm:t>
    </dgm:pt>
    <dgm:pt modelId="{F0CEFC0A-0C6A-438F-A5E5-A492308D2408}" type="parTrans" cxnId="{E87C164B-E625-42FC-9B14-A3267D60FB3D}">
      <dgm:prSet/>
      <dgm:spPr/>
      <dgm:t>
        <a:bodyPr/>
        <a:lstStyle/>
        <a:p>
          <a:endParaRPr lang="es-SV"/>
        </a:p>
      </dgm:t>
    </dgm:pt>
    <dgm:pt modelId="{7EF12F1C-66AE-4DE8-9007-595A3C2E7ADF}" type="sibTrans" cxnId="{E87C164B-E625-42FC-9B14-A3267D60FB3D}">
      <dgm:prSet/>
      <dgm:spPr/>
      <dgm:t>
        <a:bodyPr/>
        <a:lstStyle/>
        <a:p>
          <a:endParaRPr lang="es-SV"/>
        </a:p>
      </dgm:t>
    </dgm:pt>
    <dgm:pt modelId="{BF5AB7C1-62FD-4384-ADD0-03DF2A68DDB4}">
      <dgm:prSet/>
      <dgm:spPr/>
      <dgm:t>
        <a:bodyPr/>
        <a:lstStyle/>
        <a:p>
          <a:r>
            <a:rPr lang="es-SV" dirty="0"/>
            <a:t>Los Planes Parciales. </a:t>
          </a:r>
        </a:p>
      </dgm:t>
    </dgm:pt>
    <dgm:pt modelId="{0928AEDA-857A-45EF-A4C3-33E002823F02}" type="parTrans" cxnId="{3C921D0C-27BF-4814-AF3F-AAC67395B168}">
      <dgm:prSet/>
      <dgm:spPr/>
      <dgm:t>
        <a:bodyPr/>
        <a:lstStyle/>
        <a:p>
          <a:endParaRPr lang="es-SV"/>
        </a:p>
      </dgm:t>
    </dgm:pt>
    <dgm:pt modelId="{BCAA0EEB-39D1-4BE0-915A-D64D2272E01A}" type="sibTrans" cxnId="{3C921D0C-27BF-4814-AF3F-AAC67395B168}">
      <dgm:prSet/>
      <dgm:spPr/>
      <dgm:t>
        <a:bodyPr/>
        <a:lstStyle/>
        <a:p>
          <a:endParaRPr lang="es-SV"/>
        </a:p>
      </dgm:t>
    </dgm:pt>
    <dgm:pt modelId="{5B33C56A-D7DB-46C0-A36E-67AE10DBE95A}" type="pres">
      <dgm:prSet presAssocID="{BFDD0F56-3DE5-46F0-AF8C-410D973CE08E}" presName="linear" presStyleCnt="0">
        <dgm:presLayoutVars>
          <dgm:animLvl val="lvl"/>
          <dgm:resizeHandles val="exact"/>
        </dgm:presLayoutVars>
      </dgm:prSet>
      <dgm:spPr/>
    </dgm:pt>
    <dgm:pt modelId="{CFEC8F3E-4BCF-4A4D-958C-D7B73F4886F6}" type="pres">
      <dgm:prSet presAssocID="{3A0E64B4-0AF3-4F1F-B815-9508E1E382D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C9CCE85-09FF-4A43-BA89-0B9CF29F75AF}" type="pres">
      <dgm:prSet presAssocID="{3A0E64B4-0AF3-4F1F-B815-9508E1E382DF}" presName="childText" presStyleLbl="revTx" presStyleIdx="0" presStyleCnt="2">
        <dgm:presLayoutVars>
          <dgm:bulletEnabled val="1"/>
        </dgm:presLayoutVars>
      </dgm:prSet>
      <dgm:spPr/>
    </dgm:pt>
    <dgm:pt modelId="{6333A367-8031-4B11-B707-F2C20B208C3A}" type="pres">
      <dgm:prSet presAssocID="{32640A8D-FCC2-4E4A-8E66-A648EA9DA21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220AC8E-8992-4A12-8857-F52E5A53654D}" type="pres">
      <dgm:prSet presAssocID="{32640A8D-FCC2-4E4A-8E66-A648EA9DA21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C921D0C-27BF-4814-AF3F-AAC67395B168}" srcId="{32640A8D-FCC2-4E4A-8E66-A648EA9DA21D}" destId="{BF5AB7C1-62FD-4384-ADD0-03DF2A68DDB4}" srcOrd="2" destOrd="0" parTransId="{0928AEDA-857A-45EF-A4C3-33E002823F02}" sibTransId="{BCAA0EEB-39D1-4BE0-915A-D64D2272E01A}"/>
    <dgm:cxn modelId="{0ECDD414-1607-435C-AE33-576BE015AA94}" type="presOf" srcId="{0EA40F74-BA2B-41B7-975A-3C0AF22D7320}" destId="{5220AC8E-8992-4A12-8857-F52E5A53654D}" srcOrd="0" destOrd="0" presId="urn:microsoft.com/office/officeart/2005/8/layout/vList2"/>
    <dgm:cxn modelId="{5F8C501B-B54A-4BA6-99D9-3711832C6283}" srcId="{3A0E64B4-0AF3-4F1F-B815-9508E1E382DF}" destId="{EDDEB75D-A1AC-4AA2-BC0D-D019AEE51B83}" srcOrd="0" destOrd="0" parTransId="{5C344493-97DC-49C7-8AD7-6D91FDF1F798}" sibTransId="{2CBF533A-0F52-4056-90EE-FD5529D54212}"/>
    <dgm:cxn modelId="{F55E711B-660E-4DE8-9B2F-5B45B8838FFE}" type="presOf" srcId="{3A0E64B4-0AF3-4F1F-B815-9508E1E382DF}" destId="{CFEC8F3E-4BCF-4A4D-958C-D7B73F4886F6}" srcOrd="0" destOrd="0" presId="urn:microsoft.com/office/officeart/2005/8/layout/vList2"/>
    <dgm:cxn modelId="{5CDB3024-34D1-48BF-8A69-E179E0DDA500}" type="presOf" srcId="{EDDEB75D-A1AC-4AA2-BC0D-D019AEE51B83}" destId="{EC9CCE85-09FF-4A43-BA89-0B9CF29F75AF}" srcOrd="0" destOrd="0" presId="urn:microsoft.com/office/officeart/2005/8/layout/vList2"/>
    <dgm:cxn modelId="{7051AB2B-3E80-4ACB-95CE-E3989E557F7D}" type="presOf" srcId="{BFDD0F56-3DE5-46F0-AF8C-410D973CE08E}" destId="{5B33C56A-D7DB-46C0-A36E-67AE10DBE95A}" srcOrd="0" destOrd="0" presId="urn:microsoft.com/office/officeart/2005/8/layout/vList2"/>
    <dgm:cxn modelId="{E200C632-BF35-41B7-8A86-2ABB0C37030D}" type="presOf" srcId="{BF5AB7C1-62FD-4384-ADD0-03DF2A68DDB4}" destId="{5220AC8E-8992-4A12-8857-F52E5A53654D}" srcOrd="0" destOrd="2" presId="urn:microsoft.com/office/officeart/2005/8/layout/vList2"/>
    <dgm:cxn modelId="{C7B8C93E-9370-4E1B-83C8-E685CF204539}" srcId="{BFDD0F56-3DE5-46F0-AF8C-410D973CE08E}" destId="{3A0E64B4-0AF3-4F1F-B815-9508E1E382DF}" srcOrd="0" destOrd="0" parTransId="{102F0A58-13D6-4A4B-82E3-FC8EF9A061DA}" sibTransId="{0D90D65F-F9A0-4EE8-A130-F9685A7594CC}"/>
    <dgm:cxn modelId="{E87C164B-E625-42FC-9B14-A3267D60FB3D}" srcId="{32640A8D-FCC2-4E4A-8E66-A648EA9DA21D}" destId="{A4896557-DA9A-419D-8E5F-B597BB221258}" srcOrd="1" destOrd="0" parTransId="{F0CEFC0A-0C6A-438F-A5E5-A492308D2408}" sibTransId="{7EF12F1C-66AE-4DE8-9007-595A3C2E7ADF}"/>
    <dgm:cxn modelId="{3D6C0271-4F69-4910-B4B6-10DC07A22877}" srcId="{3A0E64B4-0AF3-4F1F-B815-9508E1E382DF}" destId="{B142CA6A-E900-4F2E-870C-FDC7F85131DD}" srcOrd="2" destOrd="0" parTransId="{01B3FE0B-0E77-47C9-8F94-4F5F2D19B4BF}" sibTransId="{A4F35607-9CE8-41FB-AD36-7B21750C7061}"/>
    <dgm:cxn modelId="{5444CE53-3EFC-485F-ABA7-8B67DA2E4E36}" type="presOf" srcId="{AB3A014D-0BFE-4388-B9E1-0360CC897FC5}" destId="{EC9CCE85-09FF-4A43-BA89-0B9CF29F75AF}" srcOrd="0" destOrd="1" presId="urn:microsoft.com/office/officeart/2005/8/layout/vList2"/>
    <dgm:cxn modelId="{D92C2657-47E8-473A-B047-1B06D99194A5}" type="presOf" srcId="{A4896557-DA9A-419D-8E5F-B597BB221258}" destId="{5220AC8E-8992-4A12-8857-F52E5A53654D}" srcOrd="0" destOrd="1" presId="urn:microsoft.com/office/officeart/2005/8/layout/vList2"/>
    <dgm:cxn modelId="{D228478C-32BD-4E9D-BDAF-F23887933AF6}" srcId="{3A0E64B4-0AF3-4F1F-B815-9508E1E382DF}" destId="{AB3A014D-0BFE-4388-B9E1-0360CC897FC5}" srcOrd="1" destOrd="0" parTransId="{42AD1AF1-125E-4E30-970A-87B60C6533A2}" sibTransId="{1425E148-8EC0-4C09-B6C1-71228E3D7445}"/>
    <dgm:cxn modelId="{35DFB0A0-F639-415D-AAC3-2E4BC92BE8C3}" type="presOf" srcId="{32640A8D-FCC2-4E4A-8E66-A648EA9DA21D}" destId="{6333A367-8031-4B11-B707-F2C20B208C3A}" srcOrd="0" destOrd="0" presId="urn:microsoft.com/office/officeart/2005/8/layout/vList2"/>
    <dgm:cxn modelId="{018CA5CD-47BD-48D6-9D90-6B2E115A2EC9}" srcId="{32640A8D-FCC2-4E4A-8E66-A648EA9DA21D}" destId="{0EA40F74-BA2B-41B7-975A-3C0AF22D7320}" srcOrd="0" destOrd="0" parTransId="{22819482-5408-4E47-AB50-5510D98CFE57}" sibTransId="{91CA2E19-57C8-4F63-B7C1-E7D53627D610}"/>
    <dgm:cxn modelId="{56BE8CE5-16BD-4F03-B974-0D6F6E9177CD}" type="presOf" srcId="{B142CA6A-E900-4F2E-870C-FDC7F85131DD}" destId="{EC9CCE85-09FF-4A43-BA89-0B9CF29F75AF}" srcOrd="0" destOrd="2" presId="urn:microsoft.com/office/officeart/2005/8/layout/vList2"/>
    <dgm:cxn modelId="{545753F1-D934-4896-9E02-30E88CFEB1E9}" srcId="{BFDD0F56-3DE5-46F0-AF8C-410D973CE08E}" destId="{32640A8D-FCC2-4E4A-8E66-A648EA9DA21D}" srcOrd="1" destOrd="0" parTransId="{2A3EB71C-81BC-4C0F-B410-62AAC98F7126}" sibTransId="{3FB420C3-DB35-4098-AC3A-52C7D9E1506C}"/>
    <dgm:cxn modelId="{58B54801-380D-4A22-A662-FF115572BF01}" type="presParOf" srcId="{5B33C56A-D7DB-46C0-A36E-67AE10DBE95A}" destId="{CFEC8F3E-4BCF-4A4D-958C-D7B73F4886F6}" srcOrd="0" destOrd="0" presId="urn:microsoft.com/office/officeart/2005/8/layout/vList2"/>
    <dgm:cxn modelId="{7B3D1878-E960-47E6-86B1-4503F82C48A3}" type="presParOf" srcId="{5B33C56A-D7DB-46C0-A36E-67AE10DBE95A}" destId="{EC9CCE85-09FF-4A43-BA89-0B9CF29F75AF}" srcOrd="1" destOrd="0" presId="urn:microsoft.com/office/officeart/2005/8/layout/vList2"/>
    <dgm:cxn modelId="{B81A54DF-3D57-485B-819D-D6BE665515B2}" type="presParOf" srcId="{5B33C56A-D7DB-46C0-A36E-67AE10DBE95A}" destId="{6333A367-8031-4B11-B707-F2C20B208C3A}" srcOrd="2" destOrd="0" presId="urn:microsoft.com/office/officeart/2005/8/layout/vList2"/>
    <dgm:cxn modelId="{B56E5987-9142-4339-AAB2-D662BF28B058}" type="presParOf" srcId="{5B33C56A-D7DB-46C0-A36E-67AE10DBE95A}" destId="{5220AC8E-8992-4A12-8857-F52E5A53654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0B2B320-43F9-4094-B3B9-2C2328C71B79}" type="doc">
      <dgm:prSet loTypeId="urn:microsoft.com/office/officeart/2005/8/layout/matrix2" loCatId="matrix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es-SV"/>
        </a:p>
      </dgm:t>
    </dgm:pt>
    <dgm:pt modelId="{1CF8CC2E-DF3E-4565-BF04-8967BBFE9874}">
      <dgm:prSet custT="1"/>
      <dgm:spPr/>
      <dgm:t>
        <a:bodyPr/>
        <a:lstStyle/>
        <a:p>
          <a:r>
            <a:rPr lang="es-SV" sz="2000"/>
            <a:t>Identificación de la vocación del suelo</a:t>
          </a:r>
        </a:p>
      </dgm:t>
    </dgm:pt>
    <dgm:pt modelId="{D3573DFA-0EFF-408B-BA1B-DF5C8E4A1828}" type="parTrans" cxnId="{1F92A1CA-CAC7-445F-9003-375F89A24290}">
      <dgm:prSet/>
      <dgm:spPr/>
      <dgm:t>
        <a:bodyPr/>
        <a:lstStyle/>
        <a:p>
          <a:endParaRPr lang="es-SV" sz="2000">
            <a:solidFill>
              <a:schemeClr val="bg1"/>
            </a:solidFill>
          </a:endParaRPr>
        </a:p>
      </dgm:t>
    </dgm:pt>
    <dgm:pt modelId="{43A3BB12-831C-40EA-91FE-5B5DE49A72FB}" type="sibTrans" cxnId="{1F92A1CA-CAC7-445F-9003-375F89A24290}">
      <dgm:prSet/>
      <dgm:spPr/>
      <dgm:t>
        <a:bodyPr/>
        <a:lstStyle/>
        <a:p>
          <a:endParaRPr lang="es-SV" sz="2000">
            <a:solidFill>
              <a:schemeClr val="bg1"/>
            </a:solidFill>
          </a:endParaRPr>
        </a:p>
      </dgm:t>
    </dgm:pt>
    <dgm:pt modelId="{A8FD6B1C-6037-4E70-8B23-7E077AB76E87}">
      <dgm:prSet custT="1"/>
      <dgm:spPr/>
      <dgm:t>
        <a:bodyPr/>
        <a:lstStyle/>
        <a:p>
          <a:r>
            <a:rPr lang="es-SV" sz="1800" b="0" dirty="0"/>
            <a:t>actividades productivas y a la protección de los recursos naturales; con enfoque de cuencas</a:t>
          </a:r>
        </a:p>
      </dgm:t>
    </dgm:pt>
    <dgm:pt modelId="{551D8755-A6D8-43B9-9992-696B7A24EF6A}" type="parTrans" cxnId="{6D416C2D-DC1B-441F-BE24-D2322A60F6A3}">
      <dgm:prSet/>
      <dgm:spPr/>
      <dgm:t>
        <a:bodyPr/>
        <a:lstStyle/>
        <a:p>
          <a:endParaRPr lang="es-SV" sz="2000">
            <a:solidFill>
              <a:schemeClr val="bg1"/>
            </a:solidFill>
          </a:endParaRPr>
        </a:p>
      </dgm:t>
    </dgm:pt>
    <dgm:pt modelId="{84357CC2-E0E0-49AC-9EA2-D7D9CC6A5A4F}" type="sibTrans" cxnId="{6D416C2D-DC1B-441F-BE24-D2322A60F6A3}">
      <dgm:prSet/>
      <dgm:spPr/>
      <dgm:t>
        <a:bodyPr/>
        <a:lstStyle/>
        <a:p>
          <a:endParaRPr lang="es-SV" sz="2000">
            <a:solidFill>
              <a:schemeClr val="bg1"/>
            </a:solidFill>
          </a:endParaRPr>
        </a:p>
      </dgm:t>
    </dgm:pt>
    <dgm:pt modelId="{E8037EC4-3279-451A-9373-45E66379EDA8}">
      <dgm:prSet custT="1"/>
      <dgm:spPr/>
      <dgm:t>
        <a:bodyPr/>
        <a:lstStyle/>
        <a:p>
          <a:pPr marL="0" lvl="0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b="0"/>
            <a:t>Previsiones para la mejora de vida de la población.</a:t>
          </a:r>
          <a:endParaRPr lang="es-SV" sz="2000" b="0" dirty="0"/>
        </a:p>
      </dgm:t>
    </dgm:pt>
    <dgm:pt modelId="{CFA901C8-94D8-42B0-9FA1-3FCA2B96BB45}" type="parTrans" cxnId="{749A97C0-0612-400D-A732-35B569BBEA1A}">
      <dgm:prSet/>
      <dgm:spPr/>
      <dgm:t>
        <a:bodyPr/>
        <a:lstStyle/>
        <a:p>
          <a:endParaRPr lang="es-SV" sz="2000">
            <a:solidFill>
              <a:schemeClr val="bg1"/>
            </a:solidFill>
          </a:endParaRPr>
        </a:p>
      </dgm:t>
    </dgm:pt>
    <dgm:pt modelId="{59E3BF98-C201-4093-9506-D14B760F2B08}" type="sibTrans" cxnId="{749A97C0-0612-400D-A732-35B569BBEA1A}">
      <dgm:prSet/>
      <dgm:spPr/>
      <dgm:t>
        <a:bodyPr/>
        <a:lstStyle/>
        <a:p>
          <a:endParaRPr lang="es-SV" sz="2000">
            <a:solidFill>
              <a:schemeClr val="bg1"/>
            </a:solidFill>
          </a:endParaRPr>
        </a:p>
      </dgm:t>
    </dgm:pt>
    <dgm:pt modelId="{AFF60FF0-4C04-42B8-94E0-473E90255BB9}">
      <dgm:prSet custT="1"/>
      <dgm:spPr/>
      <dgm:t>
        <a:bodyPr/>
        <a:lstStyle/>
        <a:p>
          <a:r>
            <a:rPr lang="es-SV" sz="2000"/>
            <a:t>Planificación departamental y micro regional</a:t>
          </a:r>
        </a:p>
        <a:p>
          <a:r>
            <a:rPr lang="es-SV" sz="2000"/>
            <a:t>Zonificación</a:t>
          </a:r>
          <a:endParaRPr lang="es-SV" sz="2000" dirty="0"/>
        </a:p>
      </dgm:t>
    </dgm:pt>
    <dgm:pt modelId="{7C3EDB33-6FDB-42E3-941F-380421E7E2AE}" type="parTrans" cxnId="{0A67E37F-D4C3-41D5-B7C7-C7DEB182AF32}">
      <dgm:prSet/>
      <dgm:spPr/>
      <dgm:t>
        <a:bodyPr/>
        <a:lstStyle/>
        <a:p>
          <a:endParaRPr lang="es-SV" sz="2000">
            <a:solidFill>
              <a:schemeClr val="bg1"/>
            </a:solidFill>
          </a:endParaRPr>
        </a:p>
      </dgm:t>
    </dgm:pt>
    <dgm:pt modelId="{CD1B0283-A0F6-40EB-AD0B-B58697431F70}" type="sibTrans" cxnId="{0A67E37F-D4C3-41D5-B7C7-C7DEB182AF32}">
      <dgm:prSet/>
      <dgm:spPr/>
      <dgm:t>
        <a:bodyPr/>
        <a:lstStyle/>
        <a:p>
          <a:endParaRPr lang="es-SV" sz="2000">
            <a:solidFill>
              <a:schemeClr val="bg1"/>
            </a:solidFill>
          </a:endParaRPr>
        </a:p>
      </dgm:t>
    </dgm:pt>
    <dgm:pt modelId="{DAF9C605-EA95-4DF3-A559-5296B45E3CFE}">
      <dgm:prSet/>
      <dgm:spPr/>
    </dgm:pt>
    <dgm:pt modelId="{2CDD1B85-44AF-4FEE-A4C5-F01479C26A7A}" type="parTrans" cxnId="{A83FEC58-4DFD-4203-9B0F-8C26601D1655}">
      <dgm:prSet/>
      <dgm:spPr/>
      <dgm:t>
        <a:bodyPr/>
        <a:lstStyle/>
        <a:p>
          <a:endParaRPr lang="es-SV" sz="2000">
            <a:solidFill>
              <a:schemeClr val="bg1"/>
            </a:solidFill>
          </a:endParaRPr>
        </a:p>
      </dgm:t>
    </dgm:pt>
    <dgm:pt modelId="{8F826930-0FEA-4FDA-BAA3-333CD29BB7E7}" type="sibTrans" cxnId="{A83FEC58-4DFD-4203-9B0F-8C26601D1655}">
      <dgm:prSet/>
      <dgm:spPr/>
      <dgm:t>
        <a:bodyPr/>
        <a:lstStyle/>
        <a:p>
          <a:endParaRPr lang="es-SV" sz="2000">
            <a:solidFill>
              <a:schemeClr val="bg1"/>
            </a:solidFill>
          </a:endParaRPr>
        </a:p>
      </dgm:t>
    </dgm:pt>
    <dgm:pt modelId="{FC1EE105-CBB7-4E6B-9366-DA19F5B59E90}" type="pres">
      <dgm:prSet presAssocID="{60B2B320-43F9-4094-B3B9-2C2328C71B79}" presName="matrix" presStyleCnt="0">
        <dgm:presLayoutVars>
          <dgm:chMax val="1"/>
          <dgm:dir/>
          <dgm:resizeHandles val="exact"/>
        </dgm:presLayoutVars>
      </dgm:prSet>
      <dgm:spPr/>
    </dgm:pt>
    <dgm:pt modelId="{DCC07964-D377-4184-8666-71795242A45D}" type="pres">
      <dgm:prSet presAssocID="{60B2B320-43F9-4094-B3B9-2C2328C71B79}" presName="axisShape" presStyleLbl="bgShp" presStyleIdx="0" presStyleCnt="1"/>
      <dgm:spPr/>
    </dgm:pt>
    <dgm:pt modelId="{5F2ED205-DF06-4249-AE10-98835CCD239E}" type="pres">
      <dgm:prSet presAssocID="{60B2B320-43F9-4094-B3B9-2C2328C71B79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DDC1BA3-FB06-4246-AE4B-6B9809FA50AD}" type="pres">
      <dgm:prSet presAssocID="{60B2B320-43F9-4094-B3B9-2C2328C71B79}" presName="rect2" presStyleLbl="node1" presStyleIdx="1" presStyleCnt="4" custScaleX="110117">
        <dgm:presLayoutVars>
          <dgm:chMax val="0"/>
          <dgm:chPref val="0"/>
          <dgm:bulletEnabled val="1"/>
        </dgm:presLayoutVars>
      </dgm:prSet>
      <dgm:spPr/>
    </dgm:pt>
    <dgm:pt modelId="{120EC1C9-21AF-4300-992C-D7E543DB5A5D}" type="pres">
      <dgm:prSet presAssocID="{60B2B320-43F9-4094-B3B9-2C2328C71B79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BEC0529-5F86-4690-B818-BD040BE88EF8}" type="pres">
      <dgm:prSet presAssocID="{60B2B320-43F9-4094-B3B9-2C2328C71B79}" presName="rect4" presStyleLbl="node1" presStyleIdx="3" presStyleCnt="4" custScaleX="107251" custLinFactNeighborX="1433" custLinFactNeighborY="-2533">
        <dgm:presLayoutVars>
          <dgm:chMax val="0"/>
          <dgm:chPref val="0"/>
          <dgm:bulletEnabled val="1"/>
        </dgm:presLayoutVars>
      </dgm:prSet>
      <dgm:spPr/>
    </dgm:pt>
  </dgm:ptLst>
  <dgm:cxnLst>
    <dgm:cxn modelId="{B3CB8910-1E2A-485B-B29A-C471CEF7FB86}" type="presOf" srcId="{60B2B320-43F9-4094-B3B9-2C2328C71B79}" destId="{FC1EE105-CBB7-4E6B-9366-DA19F5B59E90}" srcOrd="0" destOrd="0" presId="urn:microsoft.com/office/officeart/2005/8/layout/matrix2"/>
    <dgm:cxn modelId="{8AF2EC24-8C0F-4B09-9923-4969B14AB988}" type="presOf" srcId="{A8FD6B1C-6037-4E70-8B23-7E077AB76E87}" destId="{8DDC1BA3-FB06-4246-AE4B-6B9809FA50AD}" srcOrd="0" destOrd="0" presId="urn:microsoft.com/office/officeart/2005/8/layout/matrix2"/>
    <dgm:cxn modelId="{6D416C2D-DC1B-441F-BE24-D2322A60F6A3}" srcId="{60B2B320-43F9-4094-B3B9-2C2328C71B79}" destId="{A8FD6B1C-6037-4E70-8B23-7E077AB76E87}" srcOrd="1" destOrd="0" parTransId="{551D8755-A6D8-43B9-9992-696B7A24EF6A}" sibTransId="{84357CC2-E0E0-49AC-9EA2-D7D9CC6A5A4F}"/>
    <dgm:cxn modelId="{72D33A37-82A2-46F8-B69A-A2E875450BD3}" type="presOf" srcId="{1CF8CC2E-DF3E-4565-BF04-8967BBFE9874}" destId="{5F2ED205-DF06-4249-AE10-98835CCD239E}" srcOrd="0" destOrd="0" presId="urn:microsoft.com/office/officeart/2005/8/layout/matrix2"/>
    <dgm:cxn modelId="{A83FEC58-4DFD-4203-9B0F-8C26601D1655}" srcId="{60B2B320-43F9-4094-B3B9-2C2328C71B79}" destId="{DAF9C605-EA95-4DF3-A559-5296B45E3CFE}" srcOrd="4" destOrd="0" parTransId="{2CDD1B85-44AF-4FEE-A4C5-F01479C26A7A}" sibTransId="{8F826930-0FEA-4FDA-BAA3-333CD29BB7E7}"/>
    <dgm:cxn modelId="{0A67E37F-D4C3-41D5-B7C7-C7DEB182AF32}" srcId="{60B2B320-43F9-4094-B3B9-2C2328C71B79}" destId="{AFF60FF0-4C04-42B8-94E0-473E90255BB9}" srcOrd="3" destOrd="0" parTransId="{7C3EDB33-6FDB-42E3-941F-380421E7E2AE}" sibTransId="{CD1B0283-A0F6-40EB-AD0B-B58697431F70}"/>
    <dgm:cxn modelId="{749A97C0-0612-400D-A732-35B569BBEA1A}" srcId="{60B2B320-43F9-4094-B3B9-2C2328C71B79}" destId="{E8037EC4-3279-451A-9373-45E66379EDA8}" srcOrd="2" destOrd="0" parTransId="{CFA901C8-94D8-42B0-9FA1-3FCA2B96BB45}" sibTransId="{59E3BF98-C201-4093-9506-D14B760F2B08}"/>
    <dgm:cxn modelId="{3E5279C5-AAA3-41F1-94BF-D54F83C6E452}" type="presOf" srcId="{AFF60FF0-4C04-42B8-94E0-473E90255BB9}" destId="{FBEC0529-5F86-4690-B818-BD040BE88EF8}" srcOrd="0" destOrd="0" presId="urn:microsoft.com/office/officeart/2005/8/layout/matrix2"/>
    <dgm:cxn modelId="{1F92A1CA-CAC7-445F-9003-375F89A24290}" srcId="{60B2B320-43F9-4094-B3B9-2C2328C71B79}" destId="{1CF8CC2E-DF3E-4565-BF04-8967BBFE9874}" srcOrd="0" destOrd="0" parTransId="{D3573DFA-0EFF-408B-BA1B-DF5C8E4A1828}" sibTransId="{43A3BB12-831C-40EA-91FE-5B5DE49A72FB}"/>
    <dgm:cxn modelId="{B34AA7F5-29CF-44E6-B49C-A5526F7A370F}" type="presOf" srcId="{E8037EC4-3279-451A-9373-45E66379EDA8}" destId="{120EC1C9-21AF-4300-992C-D7E543DB5A5D}" srcOrd="0" destOrd="0" presId="urn:microsoft.com/office/officeart/2005/8/layout/matrix2"/>
    <dgm:cxn modelId="{1D0E0ED4-6E61-47E7-8B34-BD762A2AC5BF}" type="presParOf" srcId="{FC1EE105-CBB7-4E6B-9366-DA19F5B59E90}" destId="{DCC07964-D377-4184-8666-71795242A45D}" srcOrd="0" destOrd="0" presId="urn:microsoft.com/office/officeart/2005/8/layout/matrix2"/>
    <dgm:cxn modelId="{A7B2B663-EDD2-415F-A23A-0DAAB8A456C4}" type="presParOf" srcId="{FC1EE105-CBB7-4E6B-9366-DA19F5B59E90}" destId="{5F2ED205-DF06-4249-AE10-98835CCD239E}" srcOrd="1" destOrd="0" presId="urn:microsoft.com/office/officeart/2005/8/layout/matrix2"/>
    <dgm:cxn modelId="{100AC95C-94D4-4E1C-A727-32A973CBA059}" type="presParOf" srcId="{FC1EE105-CBB7-4E6B-9366-DA19F5B59E90}" destId="{8DDC1BA3-FB06-4246-AE4B-6B9809FA50AD}" srcOrd="2" destOrd="0" presId="urn:microsoft.com/office/officeart/2005/8/layout/matrix2"/>
    <dgm:cxn modelId="{F792E9E0-7C36-4C97-8C3A-F3E1B1A19644}" type="presParOf" srcId="{FC1EE105-CBB7-4E6B-9366-DA19F5B59E90}" destId="{120EC1C9-21AF-4300-992C-D7E543DB5A5D}" srcOrd="3" destOrd="0" presId="urn:microsoft.com/office/officeart/2005/8/layout/matrix2"/>
    <dgm:cxn modelId="{FCA74F25-EDDE-4799-A569-E71C0AD0B4C9}" type="presParOf" srcId="{FC1EE105-CBB7-4E6B-9366-DA19F5B59E90}" destId="{FBEC0529-5F86-4690-B818-BD040BE88EF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C757A34-8E30-41B3-AFE5-0BFB3193B1FB}" type="doc">
      <dgm:prSet loTypeId="urn:microsoft.com/office/officeart/2005/8/layout/process4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SV"/>
        </a:p>
      </dgm:t>
    </dgm:pt>
    <dgm:pt modelId="{A9FCD56A-0854-488C-81E3-C843B74FDFB2}">
      <dgm:prSet/>
      <dgm:spPr/>
      <dgm:t>
        <a:bodyPr/>
        <a:lstStyle/>
        <a:p>
          <a:r>
            <a:rPr lang="es-SV" b="1" dirty="0"/>
            <a:t>Equipamientos y actuaciones que encuentren adecuada localización en entornos rurales, </a:t>
          </a:r>
          <a:r>
            <a:rPr lang="es-SV" dirty="0"/>
            <a:t>como centros educativos o de investigación, centros sanitarios o asistenciales especiales y similares. </a:t>
          </a:r>
        </a:p>
      </dgm:t>
    </dgm:pt>
    <dgm:pt modelId="{1A83F727-B946-4B63-8077-16F2D73F795C}" type="parTrans" cxnId="{0CB1620A-A469-477C-AAEB-D5D65666AAF1}">
      <dgm:prSet/>
      <dgm:spPr/>
      <dgm:t>
        <a:bodyPr/>
        <a:lstStyle/>
        <a:p>
          <a:endParaRPr lang="es-SV"/>
        </a:p>
      </dgm:t>
    </dgm:pt>
    <dgm:pt modelId="{B8515F09-3956-4D84-807A-081B7919FA78}" type="sibTrans" cxnId="{0CB1620A-A469-477C-AAEB-D5D65666AAF1}">
      <dgm:prSet/>
      <dgm:spPr/>
      <dgm:t>
        <a:bodyPr/>
        <a:lstStyle/>
        <a:p>
          <a:endParaRPr lang="es-SV"/>
        </a:p>
      </dgm:t>
    </dgm:pt>
    <dgm:pt modelId="{7E8D753B-2EF0-48CB-96C5-15967CDBDC19}" type="pres">
      <dgm:prSet presAssocID="{0C757A34-8E30-41B3-AFE5-0BFB3193B1FB}" presName="Name0" presStyleCnt="0">
        <dgm:presLayoutVars>
          <dgm:dir/>
          <dgm:animLvl val="lvl"/>
          <dgm:resizeHandles val="exact"/>
        </dgm:presLayoutVars>
      </dgm:prSet>
      <dgm:spPr/>
    </dgm:pt>
    <dgm:pt modelId="{D0E705F4-D3E9-4C31-862D-0C578F57E256}" type="pres">
      <dgm:prSet presAssocID="{A9FCD56A-0854-488C-81E3-C843B74FDFB2}" presName="boxAndChildren" presStyleCnt="0"/>
      <dgm:spPr/>
    </dgm:pt>
    <dgm:pt modelId="{ED297FA4-D010-4C53-8C9D-A728625820D5}" type="pres">
      <dgm:prSet presAssocID="{A9FCD56A-0854-488C-81E3-C843B74FDFB2}" presName="parentTextBox" presStyleLbl="node1" presStyleIdx="0" presStyleCnt="1"/>
      <dgm:spPr/>
    </dgm:pt>
  </dgm:ptLst>
  <dgm:cxnLst>
    <dgm:cxn modelId="{0CB1620A-A469-477C-AAEB-D5D65666AAF1}" srcId="{0C757A34-8E30-41B3-AFE5-0BFB3193B1FB}" destId="{A9FCD56A-0854-488C-81E3-C843B74FDFB2}" srcOrd="0" destOrd="0" parTransId="{1A83F727-B946-4B63-8077-16F2D73F795C}" sibTransId="{B8515F09-3956-4D84-807A-081B7919FA78}"/>
    <dgm:cxn modelId="{10F7BB8D-9BD9-4DE3-834C-62298546A2BA}" type="presOf" srcId="{0C757A34-8E30-41B3-AFE5-0BFB3193B1FB}" destId="{7E8D753B-2EF0-48CB-96C5-15967CDBDC19}" srcOrd="0" destOrd="0" presId="urn:microsoft.com/office/officeart/2005/8/layout/process4"/>
    <dgm:cxn modelId="{B4B8A6F9-50D1-4275-9A9A-175C5CD0066B}" type="presOf" srcId="{A9FCD56A-0854-488C-81E3-C843B74FDFB2}" destId="{ED297FA4-D010-4C53-8C9D-A728625820D5}" srcOrd="0" destOrd="0" presId="urn:microsoft.com/office/officeart/2005/8/layout/process4"/>
    <dgm:cxn modelId="{D9DDAD82-DEA0-43E0-BD8B-41EE3DB0116D}" type="presParOf" srcId="{7E8D753B-2EF0-48CB-96C5-15967CDBDC19}" destId="{D0E705F4-D3E9-4C31-862D-0C578F57E256}" srcOrd="0" destOrd="0" presId="urn:microsoft.com/office/officeart/2005/8/layout/process4"/>
    <dgm:cxn modelId="{F800CCCF-A693-44EA-90DF-250086386C8B}" type="presParOf" srcId="{D0E705F4-D3E9-4C31-862D-0C578F57E256}" destId="{ED297FA4-D010-4C53-8C9D-A728625820D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3EE89C8-0FF9-4AE4-8769-9DEED89E0D4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955D0D63-545E-4D8F-B0F7-D3FED6B18AF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SV" sz="2400" dirty="0"/>
            <a:t>ABORDAJE DEL DESARROLLO RURAL</a:t>
          </a:r>
        </a:p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es-SV" sz="2400" dirty="0"/>
            <a:t>Enfoque: Conservación, mejora y desarrollo del medio rural</a:t>
          </a:r>
        </a:p>
      </dgm:t>
    </dgm:pt>
    <dgm:pt modelId="{03795A34-41FE-4384-9021-599D11E22318}" type="parTrans" cxnId="{B6FE17AA-AC47-4BEE-A2AC-2AD85DBCFB1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SV" sz="1600"/>
        </a:p>
      </dgm:t>
    </dgm:pt>
    <dgm:pt modelId="{2EE5B4B1-88AB-440C-A928-73B47A00EED4}" type="sibTrans" cxnId="{B6FE17AA-AC47-4BEE-A2AC-2AD85DBCFB1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SV" sz="1600"/>
        </a:p>
      </dgm:t>
    </dgm:pt>
    <dgm:pt modelId="{DC70CAB4-AC99-4E8B-B914-6257E4A40860}" type="pres">
      <dgm:prSet presAssocID="{A3EE89C8-0FF9-4AE4-8769-9DEED89E0D4A}" presName="Name0" presStyleCnt="0">
        <dgm:presLayoutVars>
          <dgm:dir/>
          <dgm:resizeHandles val="exact"/>
        </dgm:presLayoutVars>
      </dgm:prSet>
      <dgm:spPr/>
    </dgm:pt>
    <dgm:pt modelId="{FB02CF33-7E6A-48C6-A3B0-463C2E81DCAB}" type="pres">
      <dgm:prSet presAssocID="{955D0D63-545E-4D8F-B0F7-D3FED6B18AFE}" presName="node" presStyleLbl="node1" presStyleIdx="0" presStyleCnt="1" custLinFactNeighborX="-9457" custLinFactNeighborY="-6523">
        <dgm:presLayoutVars>
          <dgm:bulletEnabled val="1"/>
        </dgm:presLayoutVars>
      </dgm:prSet>
      <dgm:spPr/>
    </dgm:pt>
  </dgm:ptLst>
  <dgm:cxnLst>
    <dgm:cxn modelId="{ACDD2233-BA1C-4496-AC91-E32C84045C28}" type="presOf" srcId="{955D0D63-545E-4D8F-B0F7-D3FED6B18AFE}" destId="{FB02CF33-7E6A-48C6-A3B0-463C2E81DCAB}" srcOrd="0" destOrd="0" presId="urn:microsoft.com/office/officeart/2005/8/layout/process1"/>
    <dgm:cxn modelId="{B6FE17AA-AC47-4BEE-A2AC-2AD85DBCFB1A}" srcId="{A3EE89C8-0FF9-4AE4-8769-9DEED89E0D4A}" destId="{955D0D63-545E-4D8F-B0F7-D3FED6B18AFE}" srcOrd="0" destOrd="0" parTransId="{03795A34-41FE-4384-9021-599D11E22318}" sibTransId="{2EE5B4B1-88AB-440C-A928-73B47A00EED4}"/>
    <dgm:cxn modelId="{E48EC0CF-E666-4144-816F-AA91F04B1A0D}" type="presOf" srcId="{A3EE89C8-0FF9-4AE4-8769-9DEED89E0D4A}" destId="{DC70CAB4-AC99-4E8B-B914-6257E4A40860}" srcOrd="0" destOrd="0" presId="urn:microsoft.com/office/officeart/2005/8/layout/process1"/>
    <dgm:cxn modelId="{240DFB79-F616-4725-B92E-AA75D03A1E90}" type="presParOf" srcId="{DC70CAB4-AC99-4E8B-B914-6257E4A40860}" destId="{FB02CF33-7E6A-48C6-A3B0-463C2E81DCA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7583CB-5E60-4CE8-B2D5-190686B3491D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SV"/>
        </a:p>
      </dgm:t>
    </dgm:pt>
    <dgm:pt modelId="{48CD373F-73E8-4B87-AEAA-245A541DBF30}">
      <dgm:prSet/>
      <dgm:spPr/>
      <dgm:t>
        <a:bodyPr/>
        <a:lstStyle/>
        <a:p>
          <a:r>
            <a:rPr lang="es-ES" dirty="0"/>
            <a:t>…en el que los territorios estén más articulados y equilibrados, de manera que el país sea más integrado, poli-céntrico, y aproveche las potencialidades de los territorios </a:t>
          </a:r>
          <a:r>
            <a:rPr lang="es-MX" dirty="0"/>
            <a:t>para el desarrollo nacional.</a:t>
          </a:r>
          <a:endParaRPr lang="es-SV" dirty="0"/>
        </a:p>
      </dgm:t>
    </dgm:pt>
    <dgm:pt modelId="{D2823427-88FB-4153-AB9B-8F11E968D98F}" type="parTrans" cxnId="{7028DBAB-32EA-46AD-8746-67B575BCE15B}">
      <dgm:prSet/>
      <dgm:spPr/>
      <dgm:t>
        <a:bodyPr/>
        <a:lstStyle/>
        <a:p>
          <a:endParaRPr lang="es-SV"/>
        </a:p>
      </dgm:t>
    </dgm:pt>
    <dgm:pt modelId="{84E36DE4-CEA3-4834-948D-98EA9E80AB11}" type="sibTrans" cxnId="{7028DBAB-32EA-46AD-8746-67B575BCE15B}">
      <dgm:prSet/>
      <dgm:spPr/>
      <dgm:t>
        <a:bodyPr/>
        <a:lstStyle/>
        <a:p>
          <a:endParaRPr lang="es-SV"/>
        </a:p>
      </dgm:t>
    </dgm:pt>
    <dgm:pt modelId="{EEE220EB-3A53-477E-9CB5-8FFA150ABCEE}" type="pres">
      <dgm:prSet presAssocID="{6B7583CB-5E60-4CE8-B2D5-190686B3491D}" presName="Name0" presStyleCnt="0">
        <dgm:presLayoutVars>
          <dgm:dir/>
          <dgm:animOne val="branch"/>
          <dgm:animLvl val="lvl"/>
        </dgm:presLayoutVars>
      </dgm:prSet>
      <dgm:spPr/>
    </dgm:pt>
    <dgm:pt modelId="{6287F2EF-BE7D-4C6E-9F10-3B794D3D19C8}" type="pres">
      <dgm:prSet presAssocID="{48CD373F-73E8-4B87-AEAA-245A541DBF30}" presName="chaos" presStyleCnt="0"/>
      <dgm:spPr/>
    </dgm:pt>
    <dgm:pt modelId="{7F754CC5-FB0F-4BA9-8AED-3F22786F8B6C}" type="pres">
      <dgm:prSet presAssocID="{48CD373F-73E8-4B87-AEAA-245A541DBF30}" presName="parTx1" presStyleLbl="revTx" presStyleIdx="0" presStyleCnt="1" custScaleX="118866" custScaleY="222164"/>
      <dgm:spPr/>
    </dgm:pt>
    <dgm:pt modelId="{B4597BFD-B97B-411B-9DC3-EB6FD1885EA3}" type="pres">
      <dgm:prSet presAssocID="{48CD373F-73E8-4B87-AEAA-245A541DBF30}" presName="c1" presStyleLbl="node1" presStyleIdx="0" presStyleCnt="18" custLinFactX="-100000" custLinFactNeighborX="-174283" custLinFactNeighborY="-14019"/>
      <dgm:spPr/>
    </dgm:pt>
    <dgm:pt modelId="{08BC16CD-A792-4B5A-85F2-8D19BE816551}" type="pres">
      <dgm:prSet presAssocID="{48CD373F-73E8-4B87-AEAA-245A541DBF30}" presName="c2" presStyleLbl="node1" presStyleIdx="1" presStyleCnt="18" custLinFactX="-100000" custLinFactNeighborX="-131247" custLinFactNeighborY="-43572"/>
      <dgm:spPr/>
    </dgm:pt>
    <dgm:pt modelId="{B528EEC4-2AF4-42A4-897D-37DD598B9621}" type="pres">
      <dgm:prSet presAssocID="{48CD373F-73E8-4B87-AEAA-245A541DBF30}" presName="c3" presStyleLbl="node1" presStyleIdx="2" presStyleCnt="18" custLinFactX="-70146" custLinFactY="-41455" custLinFactNeighborX="-100000" custLinFactNeighborY="-100000"/>
      <dgm:spPr/>
    </dgm:pt>
    <dgm:pt modelId="{73E7D321-4120-4410-AEA0-5F92E039689B}" type="pres">
      <dgm:prSet presAssocID="{48CD373F-73E8-4B87-AEAA-245A541DBF30}" presName="c4" presStyleLbl="node1" presStyleIdx="3" presStyleCnt="18" custLinFactX="-100000" custLinFactNeighborX="-100141" custLinFactNeighborY="-87125"/>
      <dgm:spPr/>
    </dgm:pt>
    <dgm:pt modelId="{C5892662-E519-432F-809A-A9CB61A8F1DB}" type="pres">
      <dgm:prSet presAssocID="{48CD373F-73E8-4B87-AEAA-245A541DBF30}" presName="c5" presStyleLbl="node1" presStyleIdx="4" presStyleCnt="18" custLinFactNeighborX="-16131" custLinFactNeighborY="-68803"/>
      <dgm:spPr/>
    </dgm:pt>
    <dgm:pt modelId="{C980FD5D-5E2C-4899-BBDA-05C62C343744}" type="pres">
      <dgm:prSet presAssocID="{48CD373F-73E8-4B87-AEAA-245A541DBF30}" presName="c6" presStyleLbl="node1" presStyleIdx="5" presStyleCnt="18" custLinFactNeighborX="72071" custLinFactNeighborY="-91447"/>
      <dgm:spPr/>
    </dgm:pt>
    <dgm:pt modelId="{78B5F057-945B-41C8-928E-ECB5DB89DEB9}" type="pres">
      <dgm:prSet presAssocID="{48CD373F-73E8-4B87-AEAA-245A541DBF30}" presName="c7" presStyleLbl="node1" presStyleIdx="6" presStyleCnt="18" custLinFactX="636" custLinFactNeighborX="100000" custLinFactNeighborY="-78761"/>
      <dgm:spPr/>
    </dgm:pt>
    <dgm:pt modelId="{AA54E1D6-608C-4B0E-9967-4F78915D4138}" type="pres">
      <dgm:prSet presAssocID="{48CD373F-73E8-4B87-AEAA-245A541DBF30}" presName="c8" presStyleLbl="node1" presStyleIdx="7" presStyleCnt="18" custLinFactX="100000" custLinFactNeighborX="182408" custLinFactNeighborY="-89376"/>
      <dgm:spPr/>
    </dgm:pt>
    <dgm:pt modelId="{1DAAF92F-88FD-4419-99E7-16F931EF91C5}" type="pres">
      <dgm:prSet presAssocID="{48CD373F-73E8-4B87-AEAA-245A541DBF30}" presName="c9" presStyleLbl="node1" presStyleIdx="8" presStyleCnt="18" custLinFactX="98408" custLinFactY="33408" custLinFactNeighborX="100000" custLinFactNeighborY="100000"/>
      <dgm:spPr/>
    </dgm:pt>
    <dgm:pt modelId="{846B8E5C-8E7D-468D-930D-4A7D9880D9B4}" type="pres">
      <dgm:prSet presAssocID="{48CD373F-73E8-4B87-AEAA-245A541DBF30}" presName="c10" presStyleLbl="node1" presStyleIdx="9" presStyleCnt="18" custLinFactNeighborX="-86638" custLinFactNeighborY="-75556"/>
      <dgm:spPr/>
    </dgm:pt>
    <dgm:pt modelId="{73451AE9-CEC9-44E1-9FA8-8878DA1E8316}" type="pres">
      <dgm:prSet presAssocID="{48CD373F-73E8-4B87-AEAA-245A541DBF30}" presName="c11" presStyleLbl="node1" presStyleIdx="10" presStyleCnt="18" custLinFactX="-131686" custLinFactY="-98788" custLinFactNeighborX="-200000" custLinFactNeighborY="-100000"/>
      <dgm:spPr/>
    </dgm:pt>
    <dgm:pt modelId="{920BCE40-B9A6-4F11-9DA4-B77029355ADC}" type="pres">
      <dgm:prSet presAssocID="{48CD373F-73E8-4B87-AEAA-245A541DBF30}" presName="c12" presStyleLbl="node1" presStyleIdx="11" presStyleCnt="18" custLinFactX="-100000" custLinFactY="-10774" custLinFactNeighborX="-143396" custLinFactNeighborY="-100000"/>
      <dgm:spPr/>
    </dgm:pt>
    <dgm:pt modelId="{A4FE0755-D276-4414-9DEA-5669AE76715F}" type="pres">
      <dgm:prSet presAssocID="{48CD373F-73E8-4B87-AEAA-245A541DBF30}" presName="c13" presStyleLbl="node1" presStyleIdx="12" presStyleCnt="18" custLinFactX="-68546" custLinFactNeighborX="-100000" custLinFactNeighborY="-50978"/>
      <dgm:spPr/>
    </dgm:pt>
    <dgm:pt modelId="{494C490C-E6B4-437A-8820-406FB7701A69}" type="pres">
      <dgm:prSet presAssocID="{48CD373F-73E8-4B87-AEAA-245A541DBF30}" presName="c14" presStyleLbl="node1" presStyleIdx="13" presStyleCnt="18" custLinFactX="-300000" custLinFactNeighborX="-303890" custLinFactNeighborY="2907"/>
      <dgm:spPr/>
    </dgm:pt>
    <dgm:pt modelId="{C6F98FA9-1047-428C-A752-9FC0813AD2CC}" type="pres">
      <dgm:prSet presAssocID="{48CD373F-73E8-4B87-AEAA-245A541DBF30}" presName="c15" presStyleLbl="node1" presStyleIdx="14" presStyleCnt="18" custLinFactX="-80158" custLinFactNeighborX="-100000" custLinFactNeighborY="81702"/>
      <dgm:spPr/>
    </dgm:pt>
    <dgm:pt modelId="{3D3CBCB1-046E-4B8C-BB2D-DF4B0DB62C1F}" type="pres">
      <dgm:prSet presAssocID="{48CD373F-73E8-4B87-AEAA-245A541DBF30}" presName="c16" presStyleLbl="node1" presStyleIdx="15" presStyleCnt="18" custLinFactNeighborX="-46322" custLinFactNeighborY="-29932"/>
      <dgm:spPr/>
    </dgm:pt>
    <dgm:pt modelId="{759FD83F-7A10-4960-8162-4067AB5B5523}" type="pres">
      <dgm:prSet presAssocID="{48CD373F-73E8-4B87-AEAA-245A541DBF30}" presName="c17" presStyleLbl="node1" presStyleIdx="16" presStyleCnt="18" custLinFactX="14179" custLinFactNeighborX="100000" custLinFactNeighborY="47125"/>
      <dgm:spPr/>
    </dgm:pt>
    <dgm:pt modelId="{A5DC2845-FE14-426F-9B3D-2A9AE1DD1EAF}" type="pres">
      <dgm:prSet presAssocID="{48CD373F-73E8-4B87-AEAA-245A541DBF30}" presName="c18" presStyleLbl="node1" presStyleIdx="17" presStyleCnt="18" custLinFactX="37919" custLinFactNeighborX="100000" custLinFactNeighborY="51237"/>
      <dgm:spPr/>
    </dgm:pt>
  </dgm:ptLst>
  <dgm:cxnLst>
    <dgm:cxn modelId="{4D63110A-8859-47C7-8082-41E2AC5FD27D}" type="presOf" srcId="{6B7583CB-5E60-4CE8-B2D5-190686B3491D}" destId="{EEE220EB-3A53-477E-9CB5-8FFA150ABCEE}" srcOrd="0" destOrd="0" presId="urn:microsoft.com/office/officeart/2009/3/layout/RandomtoResultProcess"/>
    <dgm:cxn modelId="{7028DBAB-32EA-46AD-8746-67B575BCE15B}" srcId="{6B7583CB-5E60-4CE8-B2D5-190686B3491D}" destId="{48CD373F-73E8-4B87-AEAA-245A541DBF30}" srcOrd="0" destOrd="0" parTransId="{D2823427-88FB-4153-AB9B-8F11E968D98F}" sibTransId="{84E36DE4-CEA3-4834-948D-98EA9E80AB11}"/>
    <dgm:cxn modelId="{24B36EE2-7D4B-4884-80AF-E2C254744E79}" type="presOf" srcId="{48CD373F-73E8-4B87-AEAA-245A541DBF30}" destId="{7F754CC5-FB0F-4BA9-8AED-3F22786F8B6C}" srcOrd="0" destOrd="0" presId="urn:microsoft.com/office/officeart/2009/3/layout/RandomtoResultProcess"/>
    <dgm:cxn modelId="{DC90B4FE-8532-4D9E-A0D4-FD64797B4443}" type="presParOf" srcId="{EEE220EB-3A53-477E-9CB5-8FFA150ABCEE}" destId="{6287F2EF-BE7D-4C6E-9F10-3B794D3D19C8}" srcOrd="0" destOrd="0" presId="urn:microsoft.com/office/officeart/2009/3/layout/RandomtoResultProcess"/>
    <dgm:cxn modelId="{EE622D24-2B71-45C2-9C34-57F93F28A0BE}" type="presParOf" srcId="{6287F2EF-BE7D-4C6E-9F10-3B794D3D19C8}" destId="{7F754CC5-FB0F-4BA9-8AED-3F22786F8B6C}" srcOrd="0" destOrd="0" presId="urn:microsoft.com/office/officeart/2009/3/layout/RandomtoResultProcess"/>
    <dgm:cxn modelId="{8A16D590-CAAB-46EB-83B0-4628B7AA5EE7}" type="presParOf" srcId="{6287F2EF-BE7D-4C6E-9F10-3B794D3D19C8}" destId="{B4597BFD-B97B-411B-9DC3-EB6FD1885EA3}" srcOrd="1" destOrd="0" presId="urn:microsoft.com/office/officeart/2009/3/layout/RandomtoResultProcess"/>
    <dgm:cxn modelId="{8D2141FA-8B43-4348-8E8D-46C47E43E75F}" type="presParOf" srcId="{6287F2EF-BE7D-4C6E-9F10-3B794D3D19C8}" destId="{08BC16CD-A792-4B5A-85F2-8D19BE816551}" srcOrd="2" destOrd="0" presId="urn:microsoft.com/office/officeart/2009/3/layout/RandomtoResultProcess"/>
    <dgm:cxn modelId="{4525CCBB-6417-4C69-AFBF-B5425CB5FFD4}" type="presParOf" srcId="{6287F2EF-BE7D-4C6E-9F10-3B794D3D19C8}" destId="{B528EEC4-2AF4-42A4-897D-37DD598B9621}" srcOrd="3" destOrd="0" presId="urn:microsoft.com/office/officeart/2009/3/layout/RandomtoResultProcess"/>
    <dgm:cxn modelId="{29530522-EB6B-418F-9AFD-331DAA56F91B}" type="presParOf" srcId="{6287F2EF-BE7D-4C6E-9F10-3B794D3D19C8}" destId="{73E7D321-4120-4410-AEA0-5F92E039689B}" srcOrd="4" destOrd="0" presId="urn:microsoft.com/office/officeart/2009/3/layout/RandomtoResultProcess"/>
    <dgm:cxn modelId="{38870871-4FBC-459E-974E-ED5F6928BBED}" type="presParOf" srcId="{6287F2EF-BE7D-4C6E-9F10-3B794D3D19C8}" destId="{C5892662-E519-432F-809A-A9CB61A8F1DB}" srcOrd="5" destOrd="0" presId="urn:microsoft.com/office/officeart/2009/3/layout/RandomtoResultProcess"/>
    <dgm:cxn modelId="{ACBE0AF4-E1E6-4CB4-B1AD-5450C3BD1360}" type="presParOf" srcId="{6287F2EF-BE7D-4C6E-9F10-3B794D3D19C8}" destId="{C980FD5D-5E2C-4899-BBDA-05C62C343744}" srcOrd="6" destOrd="0" presId="urn:microsoft.com/office/officeart/2009/3/layout/RandomtoResultProcess"/>
    <dgm:cxn modelId="{F40C05FE-2BD3-4DE8-9C73-038B0E518899}" type="presParOf" srcId="{6287F2EF-BE7D-4C6E-9F10-3B794D3D19C8}" destId="{78B5F057-945B-41C8-928E-ECB5DB89DEB9}" srcOrd="7" destOrd="0" presId="urn:microsoft.com/office/officeart/2009/3/layout/RandomtoResultProcess"/>
    <dgm:cxn modelId="{90892C3D-BD69-437E-A9FF-AF074618CCBB}" type="presParOf" srcId="{6287F2EF-BE7D-4C6E-9F10-3B794D3D19C8}" destId="{AA54E1D6-608C-4B0E-9967-4F78915D4138}" srcOrd="8" destOrd="0" presId="urn:microsoft.com/office/officeart/2009/3/layout/RandomtoResultProcess"/>
    <dgm:cxn modelId="{3E22EC78-671A-43C4-A187-3B4A821BE9E0}" type="presParOf" srcId="{6287F2EF-BE7D-4C6E-9F10-3B794D3D19C8}" destId="{1DAAF92F-88FD-4419-99E7-16F931EF91C5}" srcOrd="9" destOrd="0" presId="urn:microsoft.com/office/officeart/2009/3/layout/RandomtoResultProcess"/>
    <dgm:cxn modelId="{158E988E-DB5C-4704-8848-9B85364332BD}" type="presParOf" srcId="{6287F2EF-BE7D-4C6E-9F10-3B794D3D19C8}" destId="{846B8E5C-8E7D-468D-930D-4A7D9880D9B4}" srcOrd="10" destOrd="0" presId="urn:microsoft.com/office/officeart/2009/3/layout/RandomtoResultProcess"/>
    <dgm:cxn modelId="{5E3C0653-8472-4144-931C-5421565CCA5B}" type="presParOf" srcId="{6287F2EF-BE7D-4C6E-9F10-3B794D3D19C8}" destId="{73451AE9-CEC9-44E1-9FA8-8878DA1E8316}" srcOrd="11" destOrd="0" presId="urn:microsoft.com/office/officeart/2009/3/layout/RandomtoResultProcess"/>
    <dgm:cxn modelId="{2D59F65C-5825-4DD5-8372-38E4499F4D05}" type="presParOf" srcId="{6287F2EF-BE7D-4C6E-9F10-3B794D3D19C8}" destId="{920BCE40-B9A6-4F11-9DA4-B77029355ADC}" srcOrd="12" destOrd="0" presId="urn:microsoft.com/office/officeart/2009/3/layout/RandomtoResultProcess"/>
    <dgm:cxn modelId="{C8721EAE-F1EF-4967-9DD0-7EAF8DE963DA}" type="presParOf" srcId="{6287F2EF-BE7D-4C6E-9F10-3B794D3D19C8}" destId="{A4FE0755-D276-4414-9DEA-5669AE76715F}" srcOrd="13" destOrd="0" presId="urn:microsoft.com/office/officeart/2009/3/layout/RandomtoResultProcess"/>
    <dgm:cxn modelId="{6ADF6790-C7C2-4DD6-A95B-9C64758BD5E2}" type="presParOf" srcId="{6287F2EF-BE7D-4C6E-9F10-3B794D3D19C8}" destId="{494C490C-E6B4-437A-8820-406FB7701A69}" srcOrd="14" destOrd="0" presId="urn:microsoft.com/office/officeart/2009/3/layout/RandomtoResultProcess"/>
    <dgm:cxn modelId="{A2636431-3D4F-44BB-99B9-FC4FC4B0C02B}" type="presParOf" srcId="{6287F2EF-BE7D-4C6E-9F10-3B794D3D19C8}" destId="{C6F98FA9-1047-428C-A752-9FC0813AD2CC}" srcOrd="15" destOrd="0" presId="urn:microsoft.com/office/officeart/2009/3/layout/RandomtoResultProcess"/>
    <dgm:cxn modelId="{A0B5134D-3BA7-4CC7-AED3-78C0C6BCD75E}" type="presParOf" srcId="{6287F2EF-BE7D-4C6E-9F10-3B794D3D19C8}" destId="{3D3CBCB1-046E-4B8C-BB2D-DF4B0DB62C1F}" srcOrd="16" destOrd="0" presId="urn:microsoft.com/office/officeart/2009/3/layout/RandomtoResultProcess"/>
    <dgm:cxn modelId="{E1B1D15A-D758-4C70-9C36-F2481EAD840F}" type="presParOf" srcId="{6287F2EF-BE7D-4C6E-9F10-3B794D3D19C8}" destId="{759FD83F-7A10-4960-8162-4067AB5B5523}" srcOrd="17" destOrd="0" presId="urn:microsoft.com/office/officeart/2009/3/layout/RandomtoResultProcess"/>
    <dgm:cxn modelId="{E686F138-E1BE-4BB3-A19B-3D9CE1ECC385}" type="presParOf" srcId="{6287F2EF-BE7D-4C6E-9F10-3B794D3D19C8}" destId="{A5DC2845-FE14-426F-9B3D-2A9AE1DD1EAF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4D4301-C94D-45DF-9AE0-549F556048B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53FB7064-6E65-4474-91C5-564C619A3715}">
      <dgm:prSet custT="1"/>
      <dgm:spPr/>
      <dgm:t>
        <a:bodyPr/>
        <a:lstStyle/>
        <a:p>
          <a:r>
            <a:rPr lang="x-none" sz="3200" dirty="0"/>
            <a:t>DESARROLLO TERRITORIAL</a:t>
          </a:r>
          <a:endParaRPr lang="es-SV" sz="3200" dirty="0"/>
        </a:p>
      </dgm:t>
    </dgm:pt>
    <dgm:pt modelId="{73794785-2C9C-480F-A1C9-6CF1AFECB36C}" type="parTrans" cxnId="{2F8E8113-4AEA-4FA6-B270-FAF551A5F84F}">
      <dgm:prSet/>
      <dgm:spPr/>
      <dgm:t>
        <a:bodyPr/>
        <a:lstStyle/>
        <a:p>
          <a:endParaRPr lang="es-SV" sz="2400"/>
        </a:p>
      </dgm:t>
    </dgm:pt>
    <dgm:pt modelId="{C4AB1B72-A18E-40DC-B67D-188A5D556FA1}" type="sibTrans" cxnId="{2F8E8113-4AEA-4FA6-B270-FAF551A5F84F}">
      <dgm:prSet/>
      <dgm:spPr/>
      <dgm:t>
        <a:bodyPr/>
        <a:lstStyle/>
        <a:p>
          <a:endParaRPr lang="es-SV" sz="2400"/>
        </a:p>
      </dgm:t>
    </dgm:pt>
    <dgm:pt modelId="{D3EF37AC-EE1D-47D3-BADC-7EA5441218D9}" type="pres">
      <dgm:prSet presAssocID="{124D4301-C94D-45DF-9AE0-549F556048B1}" presName="Name0" presStyleCnt="0">
        <dgm:presLayoutVars>
          <dgm:dir/>
          <dgm:resizeHandles val="exact"/>
        </dgm:presLayoutVars>
      </dgm:prSet>
      <dgm:spPr/>
    </dgm:pt>
    <dgm:pt modelId="{767A3165-2C30-4658-9999-BF295FEC40FB}" type="pres">
      <dgm:prSet presAssocID="{53FB7064-6E65-4474-91C5-564C619A3715}" presName="node" presStyleLbl="node1" presStyleIdx="0" presStyleCnt="1">
        <dgm:presLayoutVars>
          <dgm:bulletEnabled val="1"/>
        </dgm:presLayoutVars>
      </dgm:prSet>
      <dgm:spPr/>
    </dgm:pt>
  </dgm:ptLst>
  <dgm:cxnLst>
    <dgm:cxn modelId="{2F8E8113-4AEA-4FA6-B270-FAF551A5F84F}" srcId="{124D4301-C94D-45DF-9AE0-549F556048B1}" destId="{53FB7064-6E65-4474-91C5-564C619A3715}" srcOrd="0" destOrd="0" parTransId="{73794785-2C9C-480F-A1C9-6CF1AFECB36C}" sibTransId="{C4AB1B72-A18E-40DC-B67D-188A5D556FA1}"/>
    <dgm:cxn modelId="{B112D12F-DD8E-4BB7-A9E5-AD391E3D8B5F}" type="presOf" srcId="{124D4301-C94D-45DF-9AE0-549F556048B1}" destId="{D3EF37AC-EE1D-47D3-BADC-7EA5441218D9}" srcOrd="0" destOrd="0" presId="urn:microsoft.com/office/officeart/2005/8/layout/process1"/>
    <dgm:cxn modelId="{8047339B-1A8C-4B9F-866D-9DA7158307E2}" type="presOf" srcId="{53FB7064-6E65-4474-91C5-564C619A3715}" destId="{767A3165-2C30-4658-9999-BF295FEC40FB}" srcOrd="0" destOrd="0" presId="urn:microsoft.com/office/officeart/2005/8/layout/process1"/>
    <dgm:cxn modelId="{F8734544-C30E-47D5-82C5-F66C217DC458}" type="presParOf" srcId="{D3EF37AC-EE1D-47D3-BADC-7EA5441218D9}" destId="{767A3165-2C30-4658-9999-BF295FEC40F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3666E1-2336-4C52-93FE-F36F06958D5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s-SV"/>
        </a:p>
      </dgm:t>
    </dgm:pt>
    <dgm:pt modelId="{DC05CE21-E838-4ADE-A8B8-C2CC98C4BE59}">
      <dgm:prSet/>
      <dgm:spPr/>
      <dgm:t>
        <a:bodyPr/>
        <a:lstStyle/>
        <a:p>
          <a:r>
            <a:rPr lang="es-US"/>
            <a:t>Proceso </a:t>
          </a:r>
          <a:r>
            <a:rPr lang="es-ES"/>
            <a:t>multidimensional, coherente, integrador, armónico, dinámico y dialéctico; </a:t>
          </a:r>
          <a:endParaRPr lang="es-SV"/>
        </a:p>
      </dgm:t>
    </dgm:pt>
    <dgm:pt modelId="{658F1FD6-52AE-406D-B8DD-ACF221A88B93}" type="parTrans" cxnId="{6C3DF034-AB9E-427B-A618-2661F83ABA26}">
      <dgm:prSet/>
      <dgm:spPr/>
      <dgm:t>
        <a:bodyPr/>
        <a:lstStyle/>
        <a:p>
          <a:endParaRPr lang="es-SV"/>
        </a:p>
      </dgm:t>
    </dgm:pt>
    <dgm:pt modelId="{E7A2B9C5-2A3C-459B-A939-CCD31A8E4059}" type="sibTrans" cxnId="{6C3DF034-AB9E-427B-A618-2661F83ABA26}">
      <dgm:prSet/>
      <dgm:spPr/>
      <dgm:t>
        <a:bodyPr/>
        <a:lstStyle/>
        <a:p>
          <a:endParaRPr lang="es-SV"/>
        </a:p>
      </dgm:t>
    </dgm:pt>
    <dgm:pt modelId="{E25BFDC8-14A7-43F0-8542-4C4383315E8B}">
      <dgm:prSet/>
      <dgm:spPr/>
      <dgm:t>
        <a:bodyPr/>
        <a:lstStyle/>
        <a:p>
          <a:r>
            <a:rPr lang="es-ES"/>
            <a:t>que identifica al pueblo organizado</a:t>
          </a:r>
          <a:r>
            <a:rPr lang="es-ES" b="1"/>
            <a:t> </a:t>
          </a:r>
          <a:r>
            <a:rPr lang="es-ES"/>
            <a:t>como actor fundamental; </a:t>
          </a:r>
          <a:endParaRPr lang="es-SV"/>
        </a:p>
      </dgm:t>
    </dgm:pt>
    <dgm:pt modelId="{9CCE3931-2AC3-43FE-BBFF-66E36905A09B}" type="parTrans" cxnId="{6D01BEB1-3985-4223-B0C0-AC6C5B5BBAD0}">
      <dgm:prSet/>
      <dgm:spPr/>
      <dgm:t>
        <a:bodyPr/>
        <a:lstStyle/>
        <a:p>
          <a:endParaRPr lang="es-SV"/>
        </a:p>
      </dgm:t>
    </dgm:pt>
    <dgm:pt modelId="{262D0F3B-CC49-4BF3-B0D8-12C92FD75AC5}" type="sibTrans" cxnId="{6D01BEB1-3985-4223-B0C0-AC6C5B5BBAD0}">
      <dgm:prSet/>
      <dgm:spPr/>
      <dgm:t>
        <a:bodyPr/>
        <a:lstStyle/>
        <a:p>
          <a:endParaRPr lang="es-SV"/>
        </a:p>
      </dgm:t>
    </dgm:pt>
    <dgm:pt modelId="{8050E087-0935-4612-A7E6-4AD9AA125D6B}">
      <dgm:prSet/>
      <dgm:spPr/>
      <dgm:t>
        <a:bodyPr/>
        <a:lstStyle/>
        <a:p>
          <a:r>
            <a:rPr lang="es-ES"/>
            <a:t>e impulsa la creación y transformación de sus concepciones, condiciones de vida y relaciones humanas, </a:t>
          </a:r>
          <a:endParaRPr lang="es-SV"/>
        </a:p>
      </dgm:t>
    </dgm:pt>
    <dgm:pt modelId="{4A1C4551-4F91-4032-B82F-DDEE183C9FB6}" type="parTrans" cxnId="{D068D2B3-7D3E-4D33-B86C-26916FFE634A}">
      <dgm:prSet/>
      <dgm:spPr/>
      <dgm:t>
        <a:bodyPr/>
        <a:lstStyle/>
        <a:p>
          <a:endParaRPr lang="es-SV"/>
        </a:p>
      </dgm:t>
    </dgm:pt>
    <dgm:pt modelId="{EBBC08DE-9F4D-412D-941C-D0778C7560CC}" type="sibTrans" cxnId="{D068D2B3-7D3E-4D33-B86C-26916FFE634A}">
      <dgm:prSet/>
      <dgm:spPr/>
      <dgm:t>
        <a:bodyPr/>
        <a:lstStyle/>
        <a:p>
          <a:endParaRPr lang="es-SV"/>
        </a:p>
      </dgm:t>
    </dgm:pt>
    <dgm:pt modelId="{10A2E2B4-738F-4582-9895-0CD44C40BF53}">
      <dgm:prSet/>
      <dgm:spPr/>
      <dgm:t>
        <a:bodyPr/>
        <a:lstStyle/>
        <a:p>
          <a:r>
            <a:rPr lang="es-ES"/>
            <a:t>a través del reconocimiento de las potencialidades de los diferentes actores del territorio y de su incorporación activa, consciente y creativa, a los diferentes niveles y espacios de organización y participación social, </a:t>
          </a:r>
          <a:endParaRPr lang="es-SV"/>
        </a:p>
      </dgm:t>
    </dgm:pt>
    <dgm:pt modelId="{7ACE63FF-1A65-40B7-828D-27C732702FF9}" type="parTrans" cxnId="{A874F75F-5F4E-47D1-993E-BA3734E03263}">
      <dgm:prSet/>
      <dgm:spPr/>
      <dgm:t>
        <a:bodyPr/>
        <a:lstStyle/>
        <a:p>
          <a:endParaRPr lang="es-SV"/>
        </a:p>
      </dgm:t>
    </dgm:pt>
    <dgm:pt modelId="{239B4D94-45BC-4DB4-B825-B32C4E9317C6}" type="sibTrans" cxnId="{A874F75F-5F4E-47D1-993E-BA3734E03263}">
      <dgm:prSet/>
      <dgm:spPr/>
      <dgm:t>
        <a:bodyPr/>
        <a:lstStyle/>
        <a:p>
          <a:endParaRPr lang="es-SV"/>
        </a:p>
      </dgm:t>
    </dgm:pt>
    <dgm:pt modelId="{D89B6DAB-9E39-4767-AD71-BD76F3B92EB7}">
      <dgm:prSet/>
      <dgm:spPr/>
      <dgm:t>
        <a:bodyPr/>
        <a:lstStyle/>
        <a:p>
          <a:r>
            <a:rPr lang="es-ES"/>
            <a:t>para garantizar sustentabilidad y sostenibilidad desde la perspectiva social, económica, ideológico-cultural, política, ambiental y de género.</a:t>
          </a:r>
          <a:endParaRPr lang="es-SV"/>
        </a:p>
      </dgm:t>
    </dgm:pt>
    <dgm:pt modelId="{21D7C3D8-E706-4206-A88B-B8B5443ABDCC}" type="parTrans" cxnId="{DA9E5BEE-1268-460A-B346-94A78029343A}">
      <dgm:prSet/>
      <dgm:spPr/>
      <dgm:t>
        <a:bodyPr/>
        <a:lstStyle/>
        <a:p>
          <a:endParaRPr lang="es-SV"/>
        </a:p>
      </dgm:t>
    </dgm:pt>
    <dgm:pt modelId="{A2A80F56-10C9-4569-A354-6D77A577D84D}" type="sibTrans" cxnId="{DA9E5BEE-1268-460A-B346-94A78029343A}">
      <dgm:prSet/>
      <dgm:spPr/>
      <dgm:t>
        <a:bodyPr/>
        <a:lstStyle/>
        <a:p>
          <a:endParaRPr lang="es-SV"/>
        </a:p>
      </dgm:t>
    </dgm:pt>
    <dgm:pt modelId="{C9FCACF4-F41C-46ED-AEE1-286B4D3028BF}" type="pres">
      <dgm:prSet presAssocID="{F33666E1-2336-4C52-93FE-F36F06958D52}" presName="linear" presStyleCnt="0">
        <dgm:presLayoutVars>
          <dgm:animLvl val="lvl"/>
          <dgm:resizeHandles val="exact"/>
        </dgm:presLayoutVars>
      </dgm:prSet>
      <dgm:spPr/>
    </dgm:pt>
    <dgm:pt modelId="{8B41EAF8-72E4-441E-A9FA-1BC475E46A56}" type="pres">
      <dgm:prSet presAssocID="{DC05CE21-E838-4ADE-A8B8-C2CC98C4BE5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C067C83-3F51-4EE9-A8FE-BDD52FFF8C12}" type="pres">
      <dgm:prSet presAssocID="{DC05CE21-E838-4ADE-A8B8-C2CC98C4BE59}" presName="childText" presStyleLbl="revTx" presStyleIdx="0" presStyleCnt="1">
        <dgm:presLayoutVars>
          <dgm:bulletEnabled val="1"/>
        </dgm:presLayoutVars>
      </dgm:prSet>
      <dgm:spPr/>
    </dgm:pt>
    <dgm:pt modelId="{914F85C9-5528-45ED-858E-E8E3612EB28A}" type="pres">
      <dgm:prSet presAssocID="{D89B6DAB-9E39-4767-AD71-BD76F3B92EB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B8FAF12-E9E1-437B-84AE-60EB87F402D2}" type="presOf" srcId="{D89B6DAB-9E39-4767-AD71-BD76F3B92EB7}" destId="{914F85C9-5528-45ED-858E-E8E3612EB28A}" srcOrd="0" destOrd="0" presId="urn:microsoft.com/office/officeart/2005/8/layout/vList2"/>
    <dgm:cxn modelId="{C9EFDE2C-833E-4243-99F0-8492E293009F}" type="presOf" srcId="{F33666E1-2336-4C52-93FE-F36F06958D52}" destId="{C9FCACF4-F41C-46ED-AEE1-286B4D3028BF}" srcOrd="0" destOrd="0" presId="urn:microsoft.com/office/officeart/2005/8/layout/vList2"/>
    <dgm:cxn modelId="{6C3DF034-AB9E-427B-A618-2661F83ABA26}" srcId="{F33666E1-2336-4C52-93FE-F36F06958D52}" destId="{DC05CE21-E838-4ADE-A8B8-C2CC98C4BE59}" srcOrd="0" destOrd="0" parTransId="{658F1FD6-52AE-406D-B8DD-ACF221A88B93}" sibTransId="{E7A2B9C5-2A3C-459B-A939-CCD31A8E4059}"/>
    <dgm:cxn modelId="{A874F75F-5F4E-47D1-993E-BA3734E03263}" srcId="{DC05CE21-E838-4ADE-A8B8-C2CC98C4BE59}" destId="{10A2E2B4-738F-4582-9895-0CD44C40BF53}" srcOrd="2" destOrd="0" parTransId="{7ACE63FF-1A65-40B7-828D-27C732702FF9}" sibTransId="{239B4D94-45BC-4DB4-B825-B32C4E9317C6}"/>
    <dgm:cxn modelId="{0C393C41-16A9-4412-AD53-D7AC528188D5}" type="presOf" srcId="{DC05CE21-E838-4ADE-A8B8-C2CC98C4BE59}" destId="{8B41EAF8-72E4-441E-A9FA-1BC475E46A56}" srcOrd="0" destOrd="0" presId="urn:microsoft.com/office/officeart/2005/8/layout/vList2"/>
    <dgm:cxn modelId="{6D01BEB1-3985-4223-B0C0-AC6C5B5BBAD0}" srcId="{DC05CE21-E838-4ADE-A8B8-C2CC98C4BE59}" destId="{E25BFDC8-14A7-43F0-8542-4C4383315E8B}" srcOrd="0" destOrd="0" parTransId="{9CCE3931-2AC3-43FE-BBFF-66E36905A09B}" sibTransId="{262D0F3B-CC49-4BF3-B0D8-12C92FD75AC5}"/>
    <dgm:cxn modelId="{D068D2B3-7D3E-4D33-B86C-26916FFE634A}" srcId="{DC05CE21-E838-4ADE-A8B8-C2CC98C4BE59}" destId="{8050E087-0935-4612-A7E6-4AD9AA125D6B}" srcOrd="1" destOrd="0" parTransId="{4A1C4551-4F91-4032-B82F-DDEE183C9FB6}" sibTransId="{EBBC08DE-9F4D-412D-941C-D0778C7560CC}"/>
    <dgm:cxn modelId="{0D7F1FC1-7682-4C04-90B1-674790557587}" type="presOf" srcId="{E25BFDC8-14A7-43F0-8542-4C4383315E8B}" destId="{4C067C83-3F51-4EE9-A8FE-BDD52FFF8C12}" srcOrd="0" destOrd="0" presId="urn:microsoft.com/office/officeart/2005/8/layout/vList2"/>
    <dgm:cxn modelId="{B18194DF-830E-410C-BD2A-644460AD1D3A}" type="presOf" srcId="{10A2E2B4-738F-4582-9895-0CD44C40BF53}" destId="{4C067C83-3F51-4EE9-A8FE-BDD52FFF8C12}" srcOrd="0" destOrd="2" presId="urn:microsoft.com/office/officeart/2005/8/layout/vList2"/>
    <dgm:cxn modelId="{DA9E5BEE-1268-460A-B346-94A78029343A}" srcId="{F33666E1-2336-4C52-93FE-F36F06958D52}" destId="{D89B6DAB-9E39-4767-AD71-BD76F3B92EB7}" srcOrd="1" destOrd="0" parTransId="{21D7C3D8-E706-4206-A88B-B8B5443ABDCC}" sibTransId="{A2A80F56-10C9-4569-A354-6D77A577D84D}"/>
    <dgm:cxn modelId="{5F85A8FB-4F94-4525-AE01-EC80842125C0}" type="presOf" srcId="{8050E087-0935-4612-A7E6-4AD9AA125D6B}" destId="{4C067C83-3F51-4EE9-A8FE-BDD52FFF8C12}" srcOrd="0" destOrd="1" presId="urn:microsoft.com/office/officeart/2005/8/layout/vList2"/>
    <dgm:cxn modelId="{6EA659BB-044E-4789-84B3-365CADF69059}" type="presParOf" srcId="{C9FCACF4-F41C-46ED-AEE1-286B4D3028BF}" destId="{8B41EAF8-72E4-441E-A9FA-1BC475E46A56}" srcOrd="0" destOrd="0" presId="urn:microsoft.com/office/officeart/2005/8/layout/vList2"/>
    <dgm:cxn modelId="{212A8F0D-6ECA-491F-8DD4-B6AE2A751DFC}" type="presParOf" srcId="{C9FCACF4-F41C-46ED-AEE1-286B4D3028BF}" destId="{4C067C83-3F51-4EE9-A8FE-BDD52FFF8C12}" srcOrd="1" destOrd="0" presId="urn:microsoft.com/office/officeart/2005/8/layout/vList2"/>
    <dgm:cxn modelId="{041AB64D-32D0-443C-AAD3-CA77083DF7C1}" type="presParOf" srcId="{C9FCACF4-F41C-46ED-AEE1-286B4D3028BF}" destId="{914F85C9-5528-45ED-858E-E8E3612EB28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334C26-ED23-452A-9CFA-99869BC49FE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640809EA-40D6-41A3-B82A-070C3E4BC931}">
      <dgm:prSet custT="1"/>
      <dgm:spPr/>
      <dgm:t>
        <a:bodyPr/>
        <a:lstStyle/>
        <a:p>
          <a:r>
            <a:rPr lang="es-ES" sz="2000"/>
            <a:t>Como una práctica de organizar, relacionar y articular los intereses, espacios, modelos y lógicas de gestión de los sectores populares, sociales, productivos, públicos y privados, </a:t>
          </a:r>
          <a:endParaRPr lang="es-SV" sz="2000"/>
        </a:p>
      </dgm:t>
    </dgm:pt>
    <dgm:pt modelId="{DB6610E5-9AB5-493C-B75A-A6ABAC614185}" type="parTrans" cxnId="{F44431E4-C661-4955-8342-AD4DAADFDDAA}">
      <dgm:prSet/>
      <dgm:spPr/>
      <dgm:t>
        <a:bodyPr/>
        <a:lstStyle/>
        <a:p>
          <a:endParaRPr lang="es-SV" sz="2000"/>
        </a:p>
      </dgm:t>
    </dgm:pt>
    <dgm:pt modelId="{5A92F47A-6736-4A84-8D87-69CCD666D8EB}" type="sibTrans" cxnId="{F44431E4-C661-4955-8342-AD4DAADFDDAA}">
      <dgm:prSet/>
      <dgm:spPr/>
      <dgm:t>
        <a:bodyPr/>
        <a:lstStyle/>
        <a:p>
          <a:endParaRPr lang="es-SV" sz="2000"/>
        </a:p>
      </dgm:t>
    </dgm:pt>
    <dgm:pt modelId="{4339A48D-4505-44F2-B6A2-DFC41EA0EEB6}">
      <dgm:prSet custT="1"/>
      <dgm:spPr/>
      <dgm:t>
        <a:bodyPr/>
        <a:lstStyle/>
        <a:p>
          <a:r>
            <a:rPr lang="es-ES" sz="2000"/>
            <a:t>involucrados de </a:t>
          </a:r>
          <a:r>
            <a:rPr lang="es-SV" sz="2000"/>
            <a:t>forma </a:t>
          </a:r>
          <a:r>
            <a:rPr lang="es-ES" sz="2000"/>
            <a:t> protagónica, a través de sus actores sociales, </a:t>
          </a:r>
          <a:endParaRPr lang="es-SV" sz="2000"/>
        </a:p>
      </dgm:t>
    </dgm:pt>
    <dgm:pt modelId="{D7528614-4903-4167-A065-3982B59C0281}" type="parTrans" cxnId="{66F2CC09-CEEF-4BB7-9959-6D2553143BA5}">
      <dgm:prSet/>
      <dgm:spPr/>
      <dgm:t>
        <a:bodyPr/>
        <a:lstStyle/>
        <a:p>
          <a:endParaRPr lang="es-SV" sz="2000"/>
        </a:p>
      </dgm:t>
    </dgm:pt>
    <dgm:pt modelId="{63F8D44C-B656-441C-808D-C780ABA9A254}" type="sibTrans" cxnId="{66F2CC09-CEEF-4BB7-9959-6D2553143BA5}">
      <dgm:prSet/>
      <dgm:spPr/>
      <dgm:t>
        <a:bodyPr/>
        <a:lstStyle/>
        <a:p>
          <a:endParaRPr lang="es-SV" sz="2000"/>
        </a:p>
      </dgm:t>
    </dgm:pt>
    <dgm:pt modelId="{4C3BDB95-28FA-4B72-AA2E-34775BEDA535}">
      <dgm:prSet custT="1"/>
      <dgm:spPr/>
      <dgm:t>
        <a:bodyPr/>
        <a:lstStyle/>
        <a:p>
          <a:r>
            <a:rPr lang="es-ES" sz="2000" dirty="0"/>
            <a:t>en el proceso de diagnosticar, </a:t>
          </a:r>
          <a:r>
            <a:rPr lang="es-SV" sz="2000" dirty="0"/>
            <a:t>decidir, ejecutar y evaluar asuntos de interés comunitario, local, municipal, de microrregiones, mancomunidades, departamental o nacional,</a:t>
          </a:r>
        </a:p>
      </dgm:t>
    </dgm:pt>
    <dgm:pt modelId="{1C7AEE94-4B2A-4494-B38F-4BF882918D76}" type="parTrans" cxnId="{4CB7CC48-EDD7-4AEB-AB95-51F192CE0A3A}">
      <dgm:prSet/>
      <dgm:spPr/>
      <dgm:t>
        <a:bodyPr/>
        <a:lstStyle/>
        <a:p>
          <a:endParaRPr lang="es-SV" sz="2000"/>
        </a:p>
      </dgm:t>
    </dgm:pt>
    <dgm:pt modelId="{EB008D93-4F3C-4E98-914F-92DC04C82CA0}" type="sibTrans" cxnId="{4CB7CC48-EDD7-4AEB-AB95-51F192CE0A3A}">
      <dgm:prSet/>
      <dgm:spPr/>
      <dgm:t>
        <a:bodyPr/>
        <a:lstStyle/>
        <a:p>
          <a:endParaRPr lang="es-SV" sz="2000"/>
        </a:p>
      </dgm:t>
    </dgm:pt>
    <dgm:pt modelId="{6A9E39C5-C9ED-4708-BFC9-5B1122B4BBB6}">
      <dgm:prSet custT="1"/>
      <dgm:spPr/>
      <dgm:t>
        <a:bodyPr/>
        <a:lstStyle/>
        <a:p>
          <a:r>
            <a:rPr lang="es-SV" sz="2000"/>
            <a:t>para alcanzar metas definidas colectivamente y fomentar el capital social-político, con el propósito de impulsar el desarrollo territorial con carácter endógeno en sus múltiples dimensiones. </a:t>
          </a:r>
        </a:p>
      </dgm:t>
    </dgm:pt>
    <dgm:pt modelId="{A8229895-D521-4DA9-B5E3-22F98EEBF649}" type="parTrans" cxnId="{5507651A-2219-4640-B67A-12FEFFFBDC7C}">
      <dgm:prSet/>
      <dgm:spPr/>
      <dgm:t>
        <a:bodyPr/>
        <a:lstStyle/>
        <a:p>
          <a:endParaRPr lang="es-SV" sz="2000"/>
        </a:p>
      </dgm:t>
    </dgm:pt>
    <dgm:pt modelId="{6704C4ED-4750-4A55-8A7D-B1A1F03635D7}" type="sibTrans" cxnId="{5507651A-2219-4640-B67A-12FEFFFBDC7C}">
      <dgm:prSet/>
      <dgm:spPr/>
      <dgm:t>
        <a:bodyPr/>
        <a:lstStyle/>
        <a:p>
          <a:endParaRPr lang="es-SV" sz="2000"/>
        </a:p>
      </dgm:t>
    </dgm:pt>
    <dgm:pt modelId="{51FE56F4-3408-4797-A643-8235C7F9A148}" type="pres">
      <dgm:prSet presAssocID="{36334C26-ED23-452A-9CFA-99869BC49FE2}" presName="Name0" presStyleCnt="0">
        <dgm:presLayoutVars>
          <dgm:chMax val="7"/>
          <dgm:chPref val="7"/>
          <dgm:dir/>
        </dgm:presLayoutVars>
      </dgm:prSet>
      <dgm:spPr/>
    </dgm:pt>
    <dgm:pt modelId="{F855FE72-6025-4EC4-BDA8-95ABAE9AF83B}" type="pres">
      <dgm:prSet presAssocID="{36334C26-ED23-452A-9CFA-99869BC49FE2}" presName="Name1" presStyleCnt="0"/>
      <dgm:spPr/>
    </dgm:pt>
    <dgm:pt modelId="{47C2EC56-B1C9-4D2E-9C78-2EF7861615DE}" type="pres">
      <dgm:prSet presAssocID="{36334C26-ED23-452A-9CFA-99869BC49FE2}" presName="cycle" presStyleCnt="0"/>
      <dgm:spPr/>
    </dgm:pt>
    <dgm:pt modelId="{BA510B49-2447-4035-A62B-54E96FFD69CB}" type="pres">
      <dgm:prSet presAssocID="{36334C26-ED23-452A-9CFA-99869BC49FE2}" presName="srcNode" presStyleLbl="node1" presStyleIdx="0" presStyleCnt="4"/>
      <dgm:spPr/>
    </dgm:pt>
    <dgm:pt modelId="{5B8B6A57-3531-40CC-A7C3-73928D8BC1A6}" type="pres">
      <dgm:prSet presAssocID="{36334C26-ED23-452A-9CFA-99869BC49FE2}" presName="conn" presStyleLbl="parChTrans1D2" presStyleIdx="0" presStyleCnt="1"/>
      <dgm:spPr/>
    </dgm:pt>
    <dgm:pt modelId="{DBBF9CB8-D82E-4EA8-9689-C647E20E9B5B}" type="pres">
      <dgm:prSet presAssocID="{36334C26-ED23-452A-9CFA-99869BC49FE2}" presName="extraNode" presStyleLbl="node1" presStyleIdx="0" presStyleCnt="4"/>
      <dgm:spPr/>
    </dgm:pt>
    <dgm:pt modelId="{BE1EA0E6-8163-42F2-92A8-88F8AFA7BFFD}" type="pres">
      <dgm:prSet presAssocID="{36334C26-ED23-452A-9CFA-99869BC49FE2}" presName="dstNode" presStyleLbl="node1" presStyleIdx="0" presStyleCnt="4"/>
      <dgm:spPr/>
    </dgm:pt>
    <dgm:pt modelId="{7A3E996F-94E8-4363-8504-49D9DE537EE7}" type="pres">
      <dgm:prSet presAssocID="{640809EA-40D6-41A3-B82A-070C3E4BC931}" presName="text_1" presStyleLbl="node1" presStyleIdx="0" presStyleCnt="4">
        <dgm:presLayoutVars>
          <dgm:bulletEnabled val="1"/>
        </dgm:presLayoutVars>
      </dgm:prSet>
      <dgm:spPr/>
    </dgm:pt>
    <dgm:pt modelId="{FFB358B0-7D6D-45F5-9050-F6F7B23404CF}" type="pres">
      <dgm:prSet presAssocID="{640809EA-40D6-41A3-B82A-070C3E4BC931}" presName="accent_1" presStyleCnt="0"/>
      <dgm:spPr/>
    </dgm:pt>
    <dgm:pt modelId="{B66935F8-8E54-408E-8E88-7F5D695C4616}" type="pres">
      <dgm:prSet presAssocID="{640809EA-40D6-41A3-B82A-070C3E4BC931}" presName="accentRepeatNode" presStyleLbl="solidFgAcc1" presStyleIdx="0" presStyleCnt="4"/>
      <dgm:spPr/>
    </dgm:pt>
    <dgm:pt modelId="{412765A2-B407-438B-8803-5E3CD8CD2CDC}" type="pres">
      <dgm:prSet presAssocID="{4339A48D-4505-44F2-B6A2-DFC41EA0EEB6}" presName="text_2" presStyleLbl="node1" presStyleIdx="1" presStyleCnt="4">
        <dgm:presLayoutVars>
          <dgm:bulletEnabled val="1"/>
        </dgm:presLayoutVars>
      </dgm:prSet>
      <dgm:spPr/>
    </dgm:pt>
    <dgm:pt modelId="{542C419A-3E06-4764-A058-7C3FF14A1FCF}" type="pres">
      <dgm:prSet presAssocID="{4339A48D-4505-44F2-B6A2-DFC41EA0EEB6}" presName="accent_2" presStyleCnt="0"/>
      <dgm:spPr/>
    </dgm:pt>
    <dgm:pt modelId="{04AD164B-06D2-4259-8624-DE70943DD33F}" type="pres">
      <dgm:prSet presAssocID="{4339A48D-4505-44F2-B6A2-DFC41EA0EEB6}" presName="accentRepeatNode" presStyleLbl="solidFgAcc1" presStyleIdx="1" presStyleCnt="4"/>
      <dgm:spPr/>
    </dgm:pt>
    <dgm:pt modelId="{5D2F93AA-D2B9-4A9B-AE9B-3E2E19825BE4}" type="pres">
      <dgm:prSet presAssocID="{4C3BDB95-28FA-4B72-AA2E-34775BEDA535}" presName="text_3" presStyleLbl="node1" presStyleIdx="2" presStyleCnt="4">
        <dgm:presLayoutVars>
          <dgm:bulletEnabled val="1"/>
        </dgm:presLayoutVars>
      </dgm:prSet>
      <dgm:spPr/>
    </dgm:pt>
    <dgm:pt modelId="{2D0E76FF-872F-4C6D-B0A8-EC3469B032FB}" type="pres">
      <dgm:prSet presAssocID="{4C3BDB95-28FA-4B72-AA2E-34775BEDA535}" presName="accent_3" presStyleCnt="0"/>
      <dgm:spPr/>
    </dgm:pt>
    <dgm:pt modelId="{E3C2A9FA-0406-4500-B551-455B05B31CE3}" type="pres">
      <dgm:prSet presAssocID="{4C3BDB95-28FA-4B72-AA2E-34775BEDA535}" presName="accentRepeatNode" presStyleLbl="solidFgAcc1" presStyleIdx="2" presStyleCnt="4"/>
      <dgm:spPr/>
    </dgm:pt>
    <dgm:pt modelId="{DA6C35BE-5E9C-455B-A601-BDA368561F4C}" type="pres">
      <dgm:prSet presAssocID="{6A9E39C5-C9ED-4708-BFC9-5B1122B4BBB6}" presName="text_4" presStyleLbl="node1" presStyleIdx="3" presStyleCnt="4">
        <dgm:presLayoutVars>
          <dgm:bulletEnabled val="1"/>
        </dgm:presLayoutVars>
      </dgm:prSet>
      <dgm:spPr/>
    </dgm:pt>
    <dgm:pt modelId="{61FB4700-6F65-43C2-B88E-657C4F98615C}" type="pres">
      <dgm:prSet presAssocID="{6A9E39C5-C9ED-4708-BFC9-5B1122B4BBB6}" presName="accent_4" presStyleCnt="0"/>
      <dgm:spPr/>
    </dgm:pt>
    <dgm:pt modelId="{5E879E2A-C26B-4D4C-B281-31733A88FB3C}" type="pres">
      <dgm:prSet presAssocID="{6A9E39C5-C9ED-4708-BFC9-5B1122B4BBB6}" presName="accentRepeatNode" presStyleLbl="solidFgAcc1" presStyleIdx="3" presStyleCnt="4"/>
      <dgm:spPr/>
    </dgm:pt>
  </dgm:ptLst>
  <dgm:cxnLst>
    <dgm:cxn modelId="{66F2CC09-CEEF-4BB7-9959-6D2553143BA5}" srcId="{36334C26-ED23-452A-9CFA-99869BC49FE2}" destId="{4339A48D-4505-44F2-B6A2-DFC41EA0EEB6}" srcOrd="1" destOrd="0" parTransId="{D7528614-4903-4167-A065-3982B59C0281}" sibTransId="{63F8D44C-B656-441C-808D-C780ABA9A254}"/>
    <dgm:cxn modelId="{5507651A-2219-4640-B67A-12FEFFFBDC7C}" srcId="{36334C26-ED23-452A-9CFA-99869BC49FE2}" destId="{6A9E39C5-C9ED-4708-BFC9-5B1122B4BBB6}" srcOrd="3" destOrd="0" parTransId="{A8229895-D521-4DA9-B5E3-22F98EEBF649}" sibTransId="{6704C4ED-4750-4A55-8A7D-B1A1F03635D7}"/>
    <dgm:cxn modelId="{D8114823-FB22-40C7-A469-7BA672D254D8}" type="presOf" srcId="{640809EA-40D6-41A3-B82A-070C3E4BC931}" destId="{7A3E996F-94E8-4363-8504-49D9DE537EE7}" srcOrd="0" destOrd="0" presId="urn:microsoft.com/office/officeart/2008/layout/VerticalCurvedList"/>
    <dgm:cxn modelId="{33058E29-A65E-4C44-83F1-A2D799F920FA}" type="presOf" srcId="{4339A48D-4505-44F2-B6A2-DFC41EA0EEB6}" destId="{412765A2-B407-438B-8803-5E3CD8CD2CDC}" srcOrd="0" destOrd="0" presId="urn:microsoft.com/office/officeart/2008/layout/VerticalCurvedList"/>
    <dgm:cxn modelId="{27B7E02B-7FF3-4D04-9BBC-ADD05DFDBEB4}" type="presOf" srcId="{36334C26-ED23-452A-9CFA-99869BC49FE2}" destId="{51FE56F4-3408-4797-A643-8235C7F9A148}" srcOrd="0" destOrd="0" presId="urn:microsoft.com/office/officeart/2008/layout/VerticalCurvedList"/>
    <dgm:cxn modelId="{02921568-65B4-45AC-82BC-FD345E3C9EBA}" type="presOf" srcId="{4C3BDB95-28FA-4B72-AA2E-34775BEDA535}" destId="{5D2F93AA-D2B9-4A9B-AE9B-3E2E19825BE4}" srcOrd="0" destOrd="0" presId="urn:microsoft.com/office/officeart/2008/layout/VerticalCurvedList"/>
    <dgm:cxn modelId="{4CB7CC48-EDD7-4AEB-AB95-51F192CE0A3A}" srcId="{36334C26-ED23-452A-9CFA-99869BC49FE2}" destId="{4C3BDB95-28FA-4B72-AA2E-34775BEDA535}" srcOrd="2" destOrd="0" parTransId="{1C7AEE94-4B2A-4494-B38F-4BF882918D76}" sibTransId="{EB008D93-4F3C-4E98-914F-92DC04C82CA0}"/>
    <dgm:cxn modelId="{83871E97-85EA-425B-85EB-389E270AFCE7}" type="presOf" srcId="{5A92F47A-6736-4A84-8D87-69CCD666D8EB}" destId="{5B8B6A57-3531-40CC-A7C3-73928D8BC1A6}" srcOrd="0" destOrd="0" presId="urn:microsoft.com/office/officeart/2008/layout/VerticalCurvedList"/>
    <dgm:cxn modelId="{F44431E4-C661-4955-8342-AD4DAADFDDAA}" srcId="{36334C26-ED23-452A-9CFA-99869BC49FE2}" destId="{640809EA-40D6-41A3-B82A-070C3E4BC931}" srcOrd="0" destOrd="0" parTransId="{DB6610E5-9AB5-493C-B75A-A6ABAC614185}" sibTransId="{5A92F47A-6736-4A84-8D87-69CCD666D8EB}"/>
    <dgm:cxn modelId="{935FCBE8-741D-4FCC-81F1-B1EA196462D1}" type="presOf" srcId="{6A9E39C5-C9ED-4708-BFC9-5B1122B4BBB6}" destId="{DA6C35BE-5E9C-455B-A601-BDA368561F4C}" srcOrd="0" destOrd="0" presId="urn:microsoft.com/office/officeart/2008/layout/VerticalCurvedList"/>
    <dgm:cxn modelId="{F3AA1AC6-7CBF-4D17-8BF6-67FF4E0D7E09}" type="presParOf" srcId="{51FE56F4-3408-4797-A643-8235C7F9A148}" destId="{F855FE72-6025-4EC4-BDA8-95ABAE9AF83B}" srcOrd="0" destOrd="0" presId="urn:microsoft.com/office/officeart/2008/layout/VerticalCurvedList"/>
    <dgm:cxn modelId="{6AD32337-DD2F-4330-90F5-F2A8C5F4552D}" type="presParOf" srcId="{F855FE72-6025-4EC4-BDA8-95ABAE9AF83B}" destId="{47C2EC56-B1C9-4D2E-9C78-2EF7861615DE}" srcOrd="0" destOrd="0" presId="urn:microsoft.com/office/officeart/2008/layout/VerticalCurvedList"/>
    <dgm:cxn modelId="{B0CE5857-A6C0-4EE1-BB56-D23996E75B05}" type="presParOf" srcId="{47C2EC56-B1C9-4D2E-9C78-2EF7861615DE}" destId="{BA510B49-2447-4035-A62B-54E96FFD69CB}" srcOrd="0" destOrd="0" presId="urn:microsoft.com/office/officeart/2008/layout/VerticalCurvedList"/>
    <dgm:cxn modelId="{758C9B45-31A2-43F4-BEDD-A5112913BAFE}" type="presParOf" srcId="{47C2EC56-B1C9-4D2E-9C78-2EF7861615DE}" destId="{5B8B6A57-3531-40CC-A7C3-73928D8BC1A6}" srcOrd="1" destOrd="0" presId="urn:microsoft.com/office/officeart/2008/layout/VerticalCurvedList"/>
    <dgm:cxn modelId="{EFB34666-D85E-4EE8-B27A-83AF7BC8B6B0}" type="presParOf" srcId="{47C2EC56-B1C9-4D2E-9C78-2EF7861615DE}" destId="{DBBF9CB8-D82E-4EA8-9689-C647E20E9B5B}" srcOrd="2" destOrd="0" presId="urn:microsoft.com/office/officeart/2008/layout/VerticalCurvedList"/>
    <dgm:cxn modelId="{3B8FE8D5-EA9E-44B7-B66F-3768009BC6E1}" type="presParOf" srcId="{47C2EC56-B1C9-4D2E-9C78-2EF7861615DE}" destId="{BE1EA0E6-8163-42F2-92A8-88F8AFA7BFFD}" srcOrd="3" destOrd="0" presId="urn:microsoft.com/office/officeart/2008/layout/VerticalCurvedList"/>
    <dgm:cxn modelId="{D4506CF5-8BE6-4370-9D1F-DBEE30748178}" type="presParOf" srcId="{F855FE72-6025-4EC4-BDA8-95ABAE9AF83B}" destId="{7A3E996F-94E8-4363-8504-49D9DE537EE7}" srcOrd="1" destOrd="0" presId="urn:microsoft.com/office/officeart/2008/layout/VerticalCurvedList"/>
    <dgm:cxn modelId="{80334457-BA64-402C-B8A3-166FE8E732F1}" type="presParOf" srcId="{F855FE72-6025-4EC4-BDA8-95ABAE9AF83B}" destId="{FFB358B0-7D6D-45F5-9050-F6F7B23404CF}" srcOrd="2" destOrd="0" presId="urn:microsoft.com/office/officeart/2008/layout/VerticalCurvedList"/>
    <dgm:cxn modelId="{FC35433D-CA3A-4C1C-809E-C7CECDF1C87E}" type="presParOf" srcId="{FFB358B0-7D6D-45F5-9050-F6F7B23404CF}" destId="{B66935F8-8E54-408E-8E88-7F5D695C4616}" srcOrd="0" destOrd="0" presId="urn:microsoft.com/office/officeart/2008/layout/VerticalCurvedList"/>
    <dgm:cxn modelId="{528F685D-8FF2-48AF-9BD8-865250908665}" type="presParOf" srcId="{F855FE72-6025-4EC4-BDA8-95ABAE9AF83B}" destId="{412765A2-B407-438B-8803-5E3CD8CD2CDC}" srcOrd="3" destOrd="0" presId="urn:microsoft.com/office/officeart/2008/layout/VerticalCurvedList"/>
    <dgm:cxn modelId="{F4F493DD-B1C8-43A7-9008-78038864FE9D}" type="presParOf" srcId="{F855FE72-6025-4EC4-BDA8-95ABAE9AF83B}" destId="{542C419A-3E06-4764-A058-7C3FF14A1FCF}" srcOrd="4" destOrd="0" presId="urn:microsoft.com/office/officeart/2008/layout/VerticalCurvedList"/>
    <dgm:cxn modelId="{657E5540-6D29-4A5C-8ABA-31AB4137FAF4}" type="presParOf" srcId="{542C419A-3E06-4764-A058-7C3FF14A1FCF}" destId="{04AD164B-06D2-4259-8624-DE70943DD33F}" srcOrd="0" destOrd="0" presId="urn:microsoft.com/office/officeart/2008/layout/VerticalCurvedList"/>
    <dgm:cxn modelId="{4268B017-7750-4631-956D-2BE881EE50CA}" type="presParOf" srcId="{F855FE72-6025-4EC4-BDA8-95ABAE9AF83B}" destId="{5D2F93AA-D2B9-4A9B-AE9B-3E2E19825BE4}" srcOrd="5" destOrd="0" presId="urn:microsoft.com/office/officeart/2008/layout/VerticalCurvedList"/>
    <dgm:cxn modelId="{13644017-0B7E-4D7F-835B-21F108D1E836}" type="presParOf" srcId="{F855FE72-6025-4EC4-BDA8-95ABAE9AF83B}" destId="{2D0E76FF-872F-4C6D-B0A8-EC3469B032FB}" srcOrd="6" destOrd="0" presId="urn:microsoft.com/office/officeart/2008/layout/VerticalCurvedList"/>
    <dgm:cxn modelId="{6E7659E0-152A-4C17-BFEB-E62747AB84E1}" type="presParOf" srcId="{2D0E76FF-872F-4C6D-B0A8-EC3469B032FB}" destId="{E3C2A9FA-0406-4500-B551-455B05B31CE3}" srcOrd="0" destOrd="0" presId="urn:microsoft.com/office/officeart/2008/layout/VerticalCurvedList"/>
    <dgm:cxn modelId="{81ABA6EC-FCBD-4F94-AD41-34E21315E729}" type="presParOf" srcId="{F855FE72-6025-4EC4-BDA8-95ABAE9AF83B}" destId="{DA6C35BE-5E9C-455B-A601-BDA368561F4C}" srcOrd="7" destOrd="0" presId="urn:microsoft.com/office/officeart/2008/layout/VerticalCurvedList"/>
    <dgm:cxn modelId="{6B425B41-14A2-4783-A9CC-6BB75F0CA14B}" type="presParOf" srcId="{F855FE72-6025-4EC4-BDA8-95ABAE9AF83B}" destId="{61FB4700-6F65-43C2-B88E-657C4F98615C}" srcOrd="8" destOrd="0" presId="urn:microsoft.com/office/officeart/2008/layout/VerticalCurvedList"/>
    <dgm:cxn modelId="{FAA5A9E7-176D-43CB-8B61-527452C13056}" type="presParOf" srcId="{61FB4700-6F65-43C2-B88E-657C4F98615C}" destId="{5E879E2A-C26B-4D4C-B281-31733A88FB3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9A3730-93AB-40AC-BA1D-26E67D0DE7AF}" type="doc">
      <dgm:prSet loTypeId="urn:microsoft.com/office/officeart/2005/8/layout/process1" loCatId="process" qsTypeId="urn:microsoft.com/office/officeart/2005/8/quickstyle/simple1" qsCatId="simple" csTypeId="urn:microsoft.com/office/officeart/2005/8/colors/accent1_5" csCatId="accent1"/>
      <dgm:spPr/>
      <dgm:t>
        <a:bodyPr/>
        <a:lstStyle/>
        <a:p>
          <a:endParaRPr lang="es-SV"/>
        </a:p>
      </dgm:t>
    </dgm:pt>
    <dgm:pt modelId="{DB3B3DC7-4C0B-4F12-BC1D-3903C741575D}">
      <dgm:prSet/>
      <dgm:spPr/>
      <dgm:t>
        <a:bodyPr/>
        <a:lstStyle/>
        <a:p>
          <a:r>
            <a:rPr lang="es-SV"/>
            <a:t>LA LEY DE ORDANAMIENTO Y DESARROLLO TERRITORIAL</a:t>
          </a:r>
        </a:p>
      </dgm:t>
    </dgm:pt>
    <dgm:pt modelId="{B15CD458-AD35-497D-8033-14353394E4DD}" type="parTrans" cxnId="{46E4389C-4897-413B-B4EF-24DF316B498B}">
      <dgm:prSet/>
      <dgm:spPr/>
      <dgm:t>
        <a:bodyPr/>
        <a:lstStyle/>
        <a:p>
          <a:endParaRPr lang="es-SV"/>
        </a:p>
      </dgm:t>
    </dgm:pt>
    <dgm:pt modelId="{AB3B51B5-9F38-4CA1-96D0-F8915B391B47}" type="sibTrans" cxnId="{46E4389C-4897-413B-B4EF-24DF316B498B}">
      <dgm:prSet/>
      <dgm:spPr/>
      <dgm:t>
        <a:bodyPr/>
        <a:lstStyle/>
        <a:p>
          <a:endParaRPr lang="es-SV"/>
        </a:p>
      </dgm:t>
    </dgm:pt>
    <dgm:pt modelId="{2EAAD7B1-9E23-4EF3-A5BB-F77E5D8FF3C8}" type="pres">
      <dgm:prSet presAssocID="{DC9A3730-93AB-40AC-BA1D-26E67D0DE7AF}" presName="Name0" presStyleCnt="0">
        <dgm:presLayoutVars>
          <dgm:dir/>
          <dgm:resizeHandles val="exact"/>
        </dgm:presLayoutVars>
      </dgm:prSet>
      <dgm:spPr/>
    </dgm:pt>
    <dgm:pt modelId="{5A786F0D-3F34-46B5-953E-A1058F085FF8}" type="pres">
      <dgm:prSet presAssocID="{DB3B3DC7-4C0B-4F12-BC1D-3903C741575D}" presName="node" presStyleLbl="node1" presStyleIdx="0" presStyleCnt="1">
        <dgm:presLayoutVars>
          <dgm:bulletEnabled val="1"/>
        </dgm:presLayoutVars>
      </dgm:prSet>
      <dgm:spPr/>
    </dgm:pt>
  </dgm:ptLst>
  <dgm:cxnLst>
    <dgm:cxn modelId="{46E4389C-4897-413B-B4EF-24DF316B498B}" srcId="{DC9A3730-93AB-40AC-BA1D-26E67D0DE7AF}" destId="{DB3B3DC7-4C0B-4F12-BC1D-3903C741575D}" srcOrd="0" destOrd="0" parTransId="{B15CD458-AD35-497D-8033-14353394E4DD}" sibTransId="{AB3B51B5-9F38-4CA1-96D0-F8915B391B47}"/>
    <dgm:cxn modelId="{5E8F3CEA-294B-4C61-ACAF-14A5F4C52E9B}" type="presOf" srcId="{DB3B3DC7-4C0B-4F12-BC1D-3903C741575D}" destId="{5A786F0D-3F34-46B5-953E-A1058F085FF8}" srcOrd="0" destOrd="0" presId="urn:microsoft.com/office/officeart/2005/8/layout/process1"/>
    <dgm:cxn modelId="{E26E2EF0-4685-420F-AA2E-8DDE28E4D92C}" type="presOf" srcId="{DC9A3730-93AB-40AC-BA1D-26E67D0DE7AF}" destId="{2EAAD7B1-9E23-4EF3-A5BB-F77E5D8FF3C8}" srcOrd="0" destOrd="0" presId="urn:microsoft.com/office/officeart/2005/8/layout/process1"/>
    <dgm:cxn modelId="{AA22822F-BF5E-4241-8220-910FBAEFE9C4}" type="presParOf" srcId="{2EAAD7B1-9E23-4EF3-A5BB-F77E5D8FF3C8}" destId="{5A786F0D-3F34-46B5-953E-A1058F085FF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4E7A8F-AE24-4136-9D31-A20567B8F38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SV"/>
        </a:p>
      </dgm:t>
    </dgm:pt>
    <dgm:pt modelId="{7B60AA3E-ADC6-4EB9-A5F2-E3CAEE74FE45}">
      <dgm:prSet/>
      <dgm:spPr/>
      <dgm:t>
        <a:bodyPr/>
        <a:lstStyle/>
        <a:p>
          <a:r>
            <a:rPr lang="es-SV" b="1" dirty="0"/>
            <a:t>1. La utilización del suelo según su vocación.</a:t>
          </a:r>
          <a:endParaRPr lang="es-SV" dirty="0"/>
        </a:p>
      </dgm:t>
    </dgm:pt>
    <dgm:pt modelId="{9DD2709C-BB6D-4B9D-B3D3-C483EB0163FD}" type="parTrans" cxnId="{283E9398-DFB3-4EC5-97D0-486433830A7F}">
      <dgm:prSet/>
      <dgm:spPr/>
      <dgm:t>
        <a:bodyPr/>
        <a:lstStyle/>
        <a:p>
          <a:endParaRPr lang="es-SV"/>
        </a:p>
      </dgm:t>
    </dgm:pt>
    <dgm:pt modelId="{A865DCDC-483A-48E1-9086-A63D1A8E73D4}" type="sibTrans" cxnId="{283E9398-DFB3-4EC5-97D0-486433830A7F}">
      <dgm:prSet/>
      <dgm:spPr/>
      <dgm:t>
        <a:bodyPr/>
        <a:lstStyle/>
        <a:p>
          <a:endParaRPr lang="es-SV"/>
        </a:p>
      </dgm:t>
    </dgm:pt>
    <dgm:pt modelId="{2C9FAC87-92C8-4650-863F-87C2DD7D2294}">
      <dgm:prSet/>
      <dgm:spPr/>
      <dgm:t>
        <a:bodyPr/>
        <a:lstStyle/>
        <a:p>
          <a:r>
            <a:rPr lang="es-SV" dirty="0"/>
            <a:t>2) La conectividad territorial y la conexión de los servicios básicos en los asentamientos humanos.</a:t>
          </a:r>
        </a:p>
      </dgm:t>
    </dgm:pt>
    <dgm:pt modelId="{FD2C0C83-2B20-4350-9DBD-9372C5D9A217}" type="parTrans" cxnId="{55B61164-0187-4DA5-B31A-DA8021425FAE}">
      <dgm:prSet/>
      <dgm:spPr/>
      <dgm:t>
        <a:bodyPr/>
        <a:lstStyle/>
        <a:p>
          <a:endParaRPr lang="es-SV"/>
        </a:p>
      </dgm:t>
    </dgm:pt>
    <dgm:pt modelId="{D5359435-DD99-4DA3-814B-B38F0B37AEA8}" type="sibTrans" cxnId="{55B61164-0187-4DA5-B31A-DA8021425FAE}">
      <dgm:prSet/>
      <dgm:spPr/>
      <dgm:t>
        <a:bodyPr/>
        <a:lstStyle/>
        <a:p>
          <a:endParaRPr lang="es-SV"/>
        </a:p>
      </dgm:t>
    </dgm:pt>
    <dgm:pt modelId="{EEA9C088-6257-4E96-8008-0D5B5528D3BE}">
      <dgm:prSet/>
      <dgm:spPr/>
      <dgm:t>
        <a:bodyPr/>
        <a:lstStyle/>
        <a:p>
          <a:r>
            <a:rPr lang="es-SV"/>
            <a:t>3) La protección y conservación de los recursos naturales.</a:t>
          </a:r>
        </a:p>
      </dgm:t>
    </dgm:pt>
    <dgm:pt modelId="{A7BBB2D8-7B39-41CF-9333-E817D678DB64}" type="parTrans" cxnId="{5B45B31D-2317-4227-B8BE-5774F4DCBFCC}">
      <dgm:prSet/>
      <dgm:spPr/>
      <dgm:t>
        <a:bodyPr/>
        <a:lstStyle/>
        <a:p>
          <a:endParaRPr lang="es-SV"/>
        </a:p>
      </dgm:t>
    </dgm:pt>
    <dgm:pt modelId="{E8E3341B-779D-412A-AE3C-788C7C3A423C}" type="sibTrans" cxnId="{5B45B31D-2317-4227-B8BE-5774F4DCBFCC}">
      <dgm:prSet/>
      <dgm:spPr/>
      <dgm:t>
        <a:bodyPr/>
        <a:lstStyle/>
        <a:p>
          <a:endParaRPr lang="es-SV"/>
        </a:p>
      </dgm:t>
    </dgm:pt>
    <dgm:pt modelId="{54AD5577-D3D4-4BEF-8BD9-ABBBA5C7F9A2}">
      <dgm:prSet/>
      <dgm:spPr/>
      <dgm:t>
        <a:bodyPr/>
        <a:lstStyle/>
        <a:p>
          <a:r>
            <a:rPr lang="es-SV"/>
            <a:t>4) La protección y conservación del patrimonio cultural y arqueológico</a:t>
          </a:r>
        </a:p>
      </dgm:t>
    </dgm:pt>
    <dgm:pt modelId="{A6594791-1996-4386-A0CE-13B9DF20579A}" type="parTrans" cxnId="{9CEF4A7C-8B37-4676-A6CF-D18D3E00F5FB}">
      <dgm:prSet/>
      <dgm:spPr/>
      <dgm:t>
        <a:bodyPr/>
        <a:lstStyle/>
        <a:p>
          <a:endParaRPr lang="es-SV"/>
        </a:p>
      </dgm:t>
    </dgm:pt>
    <dgm:pt modelId="{8790E064-D256-47C8-9F01-88C67CA84DA8}" type="sibTrans" cxnId="{9CEF4A7C-8B37-4676-A6CF-D18D3E00F5FB}">
      <dgm:prSet/>
      <dgm:spPr/>
      <dgm:t>
        <a:bodyPr/>
        <a:lstStyle/>
        <a:p>
          <a:endParaRPr lang="es-SV"/>
        </a:p>
      </dgm:t>
    </dgm:pt>
    <dgm:pt modelId="{148CC1F2-4950-4171-92CF-17E9D2EEDCFB}" type="pres">
      <dgm:prSet presAssocID="{0D4E7A8F-AE24-4136-9D31-A20567B8F38A}" presName="diagram" presStyleCnt="0">
        <dgm:presLayoutVars>
          <dgm:dir/>
          <dgm:resizeHandles val="exact"/>
        </dgm:presLayoutVars>
      </dgm:prSet>
      <dgm:spPr/>
    </dgm:pt>
    <dgm:pt modelId="{0FCB2A3D-9391-4181-A5A3-25519F14D3C2}" type="pres">
      <dgm:prSet presAssocID="{7B60AA3E-ADC6-4EB9-A5F2-E3CAEE74FE45}" presName="node" presStyleLbl="node1" presStyleIdx="0" presStyleCnt="4">
        <dgm:presLayoutVars>
          <dgm:bulletEnabled val="1"/>
        </dgm:presLayoutVars>
      </dgm:prSet>
      <dgm:spPr/>
    </dgm:pt>
    <dgm:pt modelId="{431AD280-403C-4CA8-B8A4-5FEC56CCABF9}" type="pres">
      <dgm:prSet presAssocID="{A865DCDC-483A-48E1-9086-A63D1A8E73D4}" presName="sibTrans" presStyleCnt="0"/>
      <dgm:spPr/>
    </dgm:pt>
    <dgm:pt modelId="{3AD6C510-F417-40C8-89EF-8513116BE292}" type="pres">
      <dgm:prSet presAssocID="{2C9FAC87-92C8-4650-863F-87C2DD7D2294}" presName="node" presStyleLbl="node1" presStyleIdx="1" presStyleCnt="4">
        <dgm:presLayoutVars>
          <dgm:bulletEnabled val="1"/>
        </dgm:presLayoutVars>
      </dgm:prSet>
      <dgm:spPr/>
    </dgm:pt>
    <dgm:pt modelId="{9F6446B1-64DA-4BE0-AB17-5D6815DF284D}" type="pres">
      <dgm:prSet presAssocID="{D5359435-DD99-4DA3-814B-B38F0B37AEA8}" presName="sibTrans" presStyleCnt="0"/>
      <dgm:spPr/>
    </dgm:pt>
    <dgm:pt modelId="{144ACA9B-8D63-4304-9AA9-5F815264BDDD}" type="pres">
      <dgm:prSet presAssocID="{EEA9C088-6257-4E96-8008-0D5B5528D3BE}" presName="node" presStyleLbl="node1" presStyleIdx="2" presStyleCnt="4">
        <dgm:presLayoutVars>
          <dgm:bulletEnabled val="1"/>
        </dgm:presLayoutVars>
      </dgm:prSet>
      <dgm:spPr/>
    </dgm:pt>
    <dgm:pt modelId="{4FF42FD8-A3F4-4B61-80F9-35D26E468C83}" type="pres">
      <dgm:prSet presAssocID="{E8E3341B-779D-412A-AE3C-788C7C3A423C}" presName="sibTrans" presStyleCnt="0"/>
      <dgm:spPr/>
    </dgm:pt>
    <dgm:pt modelId="{9C7C6BEE-906A-44DE-B925-40DD17475529}" type="pres">
      <dgm:prSet presAssocID="{54AD5577-D3D4-4BEF-8BD9-ABBBA5C7F9A2}" presName="node" presStyleLbl="node1" presStyleIdx="3" presStyleCnt="4">
        <dgm:presLayoutVars>
          <dgm:bulletEnabled val="1"/>
        </dgm:presLayoutVars>
      </dgm:prSet>
      <dgm:spPr/>
    </dgm:pt>
  </dgm:ptLst>
  <dgm:cxnLst>
    <dgm:cxn modelId="{5B45B31D-2317-4227-B8BE-5774F4DCBFCC}" srcId="{0D4E7A8F-AE24-4136-9D31-A20567B8F38A}" destId="{EEA9C088-6257-4E96-8008-0D5B5528D3BE}" srcOrd="2" destOrd="0" parTransId="{A7BBB2D8-7B39-41CF-9333-E817D678DB64}" sibTransId="{E8E3341B-779D-412A-AE3C-788C7C3A423C}"/>
    <dgm:cxn modelId="{93318E42-EA94-438F-86C3-35B37F5AE797}" type="presOf" srcId="{2C9FAC87-92C8-4650-863F-87C2DD7D2294}" destId="{3AD6C510-F417-40C8-89EF-8513116BE292}" srcOrd="0" destOrd="0" presId="urn:microsoft.com/office/officeart/2005/8/layout/default"/>
    <dgm:cxn modelId="{55B61164-0187-4DA5-B31A-DA8021425FAE}" srcId="{0D4E7A8F-AE24-4136-9D31-A20567B8F38A}" destId="{2C9FAC87-92C8-4650-863F-87C2DD7D2294}" srcOrd="1" destOrd="0" parTransId="{FD2C0C83-2B20-4350-9DBD-9372C5D9A217}" sibTransId="{D5359435-DD99-4DA3-814B-B38F0B37AEA8}"/>
    <dgm:cxn modelId="{9CEF4A7C-8B37-4676-A6CF-D18D3E00F5FB}" srcId="{0D4E7A8F-AE24-4136-9D31-A20567B8F38A}" destId="{54AD5577-D3D4-4BEF-8BD9-ABBBA5C7F9A2}" srcOrd="3" destOrd="0" parTransId="{A6594791-1996-4386-A0CE-13B9DF20579A}" sibTransId="{8790E064-D256-47C8-9F01-88C67CA84DA8}"/>
    <dgm:cxn modelId="{283E9398-DFB3-4EC5-97D0-486433830A7F}" srcId="{0D4E7A8F-AE24-4136-9D31-A20567B8F38A}" destId="{7B60AA3E-ADC6-4EB9-A5F2-E3CAEE74FE45}" srcOrd="0" destOrd="0" parTransId="{9DD2709C-BB6D-4B9D-B3D3-C483EB0163FD}" sibTransId="{A865DCDC-483A-48E1-9086-A63D1A8E73D4}"/>
    <dgm:cxn modelId="{5D1DB7A2-9F75-43B8-BBA9-7691B9B3CC13}" type="presOf" srcId="{0D4E7A8F-AE24-4136-9D31-A20567B8F38A}" destId="{148CC1F2-4950-4171-92CF-17E9D2EEDCFB}" srcOrd="0" destOrd="0" presId="urn:microsoft.com/office/officeart/2005/8/layout/default"/>
    <dgm:cxn modelId="{030745A7-87E8-4290-9150-188F98861B17}" type="presOf" srcId="{EEA9C088-6257-4E96-8008-0D5B5528D3BE}" destId="{144ACA9B-8D63-4304-9AA9-5F815264BDDD}" srcOrd="0" destOrd="0" presId="urn:microsoft.com/office/officeart/2005/8/layout/default"/>
    <dgm:cxn modelId="{008F7AC6-4E28-4FC8-B535-EA238CBCDE28}" type="presOf" srcId="{54AD5577-D3D4-4BEF-8BD9-ABBBA5C7F9A2}" destId="{9C7C6BEE-906A-44DE-B925-40DD17475529}" srcOrd="0" destOrd="0" presId="urn:microsoft.com/office/officeart/2005/8/layout/default"/>
    <dgm:cxn modelId="{3848E0EE-D054-400B-A490-C768DF072002}" type="presOf" srcId="{7B60AA3E-ADC6-4EB9-A5F2-E3CAEE74FE45}" destId="{0FCB2A3D-9391-4181-A5A3-25519F14D3C2}" srcOrd="0" destOrd="0" presId="urn:microsoft.com/office/officeart/2005/8/layout/default"/>
    <dgm:cxn modelId="{4B4D6B74-0F8C-4070-9A3E-3F1C8E59EE6B}" type="presParOf" srcId="{148CC1F2-4950-4171-92CF-17E9D2EEDCFB}" destId="{0FCB2A3D-9391-4181-A5A3-25519F14D3C2}" srcOrd="0" destOrd="0" presId="urn:microsoft.com/office/officeart/2005/8/layout/default"/>
    <dgm:cxn modelId="{4545C84B-16E9-45B5-9F89-A75CF4E12555}" type="presParOf" srcId="{148CC1F2-4950-4171-92CF-17E9D2EEDCFB}" destId="{431AD280-403C-4CA8-B8A4-5FEC56CCABF9}" srcOrd="1" destOrd="0" presId="urn:microsoft.com/office/officeart/2005/8/layout/default"/>
    <dgm:cxn modelId="{80D80CF2-C48A-4344-ACA6-CF0F7B0C9FA9}" type="presParOf" srcId="{148CC1F2-4950-4171-92CF-17E9D2EEDCFB}" destId="{3AD6C510-F417-40C8-89EF-8513116BE292}" srcOrd="2" destOrd="0" presId="urn:microsoft.com/office/officeart/2005/8/layout/default"/>
    <dgm:cxn modelId="{5DB8BC28-8BE5-407F-A140-5DEDE35399AC}" type="presParOf" srcId="{148CC1F2-4950-4171-92CF-17E9D2EEDCFB}" destId="{9F6446B1-64DA-4BE0-AB17-5D6815DF284D}" srcOrd="3" destOrd="0" presId="urn:microsoft.com/office/officeart/2005/8/layout/default"/>
    <dgm:cxn modelId="{99605A79-3D5A-448E-AACE-B98E1EB30B68}" type="presParOf" srcId="{148CC1F2-4950-4171-92CF-17E9D2EEDCFB}" destId="{144ACA9B-8D63-4304-9AA9-5F815264BDDD}" srcOrd="4" destOrd="0" presId="urn:microsoft.com/office/officeart/2005/8/layout/default"/>
    <dgm:cxn modelId="{31D8A74F-28F0-416C-B9D8-DD3D3FD46B29}" type="presParOf" srcId="{148CC1F2-4950-4171-92CF-17E9D2EEDCFB}" destId="{4FF42FD8-A3F4-4B61-80F9-35D26E468C83}" srcOrd="5" destOrd="0" presId="urn:microsoft.com/office/officeart/2005/8/layout/default"/>
    <dgm:cxn modelId="{910498B0-C5DF-4D66-AFB1-EDD0343A0AAC}" type="presParOf" srcId="{148CC1F2-4950-4171-92CF-17E9D2EEDCFB}" destId="{9C7C6BEE-906A-44DE-B925-40DD1747552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AA76EF2-22EF-44CD-8C8F-A74B92415E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SV"/>
        </a:p>
      </dgm:t>
    </dgm:pt>
    <dgm:pt modelId="{E4B960FC-D8E5-45A1-AFD7-D40AEFC8786B}">
      <dgm:prSet/>
      <dgm:spPr/>
      <dgm:t>
        <a:bodyPr/>
        <a:lstStyle/>
        <a:p>
          <a:r>
            <a:rPr lang="es-SV" b="1"/>
            <a:t>Ordenamiento Territorial  </a:t>
          </a:r>
          <a:endParaRPr lang="es-SV"/>
        </a:p>
      </dgm:t>
    </dgm:pt>
    <dgm:pt modelId="{7C3962B8-9AC6-49E0-B400-E68C10445A8A}" type="parTrans" cxnId="{CC06ACF5-3CFD-40C1-8A5F-4169EFD428FD}">
      <dgm:prSet/>
      <dgm:spPr/>
      <dgm:t>
        <a:bodyPr/>
        <a:lstStyle/>
        <a:p>
          <a:endParaRPr lang="es-SV"/>
        </a:p>
      </dgm:t>
    </dgm:pt>
    <dgm:pt modelId="{82455B9D-78DA-48B7-8B27-AB247DC2E3F8}" type="sibTrans" cxnId="{CC06ACF5-3CFD-40C1-8A5F-4169EFD428FD}">
      <dgm:prSet/>
      <dgm:spPr/>
      <dgm:t>
        <a:bodyPr/>
        <a:lstStyle/>
        <a:p>
          <a:endParaRPr lang="es-SV"/>
        </a:p>
      </dgm:t>
    </dgm:pt>
    <dgm:pt modelId="{6FC4BD8D-00D7-48D7-892E-32B72F057B8B}">
      <dgm:prSet/>
      <dgm:spPr/>
      <dgm:t>
        <a:bodyPr/>
        <a:lstStyle/>
        <a:p>
          <a:r>
            <a:rPr lang="es-SV" dirty="0"/>
            <a:t>La política de Estado que tiene por finalidad orientar el marco de referencia espacial, mediante procesos de planificación y gestión territorial de manera integral y concertada, para la inversión pública y el desarrollo de las distintas actividades humanas en el territorio con énfasis en la conectividad y los servicios a ser brindados a los asentamientos humanos, </a:t>
          </a:r>
          <a:r>
            <a:rPr lang="es-SV" b="1" dirty="0"/>
            <a:t>a las actividades productivas y a la protección de los recursos naturales; con enfoque de cuencas, sistema de ciudades, desarrollo económico y socio cultural, teniendo como centro el desarrollo y bienestar de la persona humana.</a:t>
          </a:r>
        </a:p>
      </dgm:t>
    </dgm:pt>
    <dgm:pt modelId="{D1E3E361-45B4-40E1-BEAA-FFD8EF416B5F}" type="parTrans" cxnId="{7189A6E8-4379-4BA1-9B3F-F0C41D67CC78}">
      <dgm:prSet/>
      <dgm:spPr/>
      <dgm:t>
        <a:bodyPr/>
        <a:lstStyle/>
        <a:p>
          <a:endParaRPr lang="es-SV"/>
        </a:p>
      </dgm:t>
    </dgm:pt>
    <dgm:pt modelId="{466A8FC6-6EBF-4DF4-926C-347657A72D68}" type="sibTrans" cxnId="{7189A6E8-4379-4BA1-9B3F-F0C41D67CC78}">
      <dgm:prSet/>
      <dgm:spPr/>
      <dgm:t>
        <a:bodyPr/>
        <a:lstStyle/>
        <a:p>
          <a:endParaRPr lang="es-SV"/>
        </a:p>
      </dgm:t>
    </dgm:pt>
    <dgm:pt modelId="{03256B59-3D54-4737-BD83-9793923AB55C}" type="pres">
      <dgm:prSet presAssocID="{8AA76EF2-22EF-44CD-8C8F-A74B92415ED2}" presName="linear" presStyleCnt="0">
        <dgm:presLayoutVars>
          <dgm:animLvl val="lvl"/>
          <dgm:resizeHandles val="exact"/>
        </dgm:presLayoutVars>
      </dgm:prSet>
      <dgm:spPr/>
    </dgm:pt>
    <dgm:pt modelId="{B2C73464-692C-4490-81EC-A1978DEEC6CB}" type="pres">
      <dgm:prSet presAssocID="{E4B960FC-D8E5-45A1-AFD7-D40AEFC8786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72899DB-4366-4A5D-90A3-CBE170E39F58}" type="pres">
      <dgm:prSet presAssocID="{E4B960FC-D8E5-45A1-AFD7-D40AEFC8786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8B52E54-8B5C-4037-89A0-2D3EACFB9F1A}" type="presOf" srcId="{E4B960FC-D8E5-45A1-AFD7-D40AEFC8786B}" destId="{B2C73464-692C-4490-81EC-A1978DEEC6CB}" srcOrd="0" destOrd="0" presId="urn:microsoft.com/office/officeart/2005/8/layout/vList2"/>
    <dgm:cxn modelId="{3040EE96-6E08-4EF4-8917-2CBC16F80237}" type="presOf" srcId="{8AA76EF2-22EF-44CD-8C8F-A74B92415ED2}" destId="{03256B59-3D54-4737-BD83-9793923AB55C}" srcOrd="0" destOrd="0" presId="urn:microsoft.com/office/officeart/2005/8/layout/vList2"/>
    <dgm:cxn modelId="{B8CB03AB-6F9B-483B-9D14-6E5383DC242B}" type="presOf" srcId="{6FC4BD8D-00D7-48D7-892E-32B72F057B8B}" destId="{C72899DB-4366-4A5D-90A3-CBE170E39F58}" srcOrd="0" destOrd="0" presId="urn:microsoft.com/office/officeart/2005/8/layout/vList2"/>
    <dgm:cxn modelId="{7189A6E8-4379-4BA1-9B3F-F0C41D67CC78}" srcId="{E4B960FC-D8E5-45A1-AFD7-D40AEFC8786B}" destId="{6FC4BD8D-00D7-48D7-892E-32B72F057B8B}" srcOrd="0" destOrd="0" parTransId="{D1E3E361-45B4-40E1-BEAA-FFD8EF416B5F}" sibTransId="{466A8FC6-6EBF-4DF4-926C-347657A72D68}"/>
    <dgm:cxn modelId="{CC06ACF5-3CFD-40C1-8A5F-4169EFD428FD}" srcId="{8AA76EF2-22EF-44CD-8C8F-A74B92415ED2}" destId="{E4B960FC-D8E5-45A1-AFD7-D40AEFC8786B}" srcOrd="0" destOrd="0" parTransId="{7C3962B8-9AC6-49E0-B400-E68C10445A8A}" sibTransId="{82455B9D-78DA-48B7-8B27-AB247DC2E3F8}"/>
    <dgm:cxn modelId="{25D15EE5-EA28-486C-A41C-6FD03AFB3110}" type="presParOf" srcId="{03256B59-3D54-4737-BD83-9793923AB55C}" destId="{B2C73464-692C-4490-81EC-A1978DEEC6CB}" srcOrd="0" destOrd="0" presId="urn:microsoft.com/office/officeart/2005/8/layout/vList2"/>
    <dgm:cxn modelId="{BA22FDBF-20C0-480E-A5DA-D73AA998F316}" type="presParOf" srcId="{03256B59-3D54-4737-BD83-9793923AB55C}" destId="{C72899DB-4366-4A5D-90A3-CBE170E39F5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B9DDD8C-8DE6-40A2-B43E-C0A9D465C2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SV"/>
        </a:p>
      </dgm:t>
    </dgm:pt>
    <dgm:pt modelId="{22C254A8-BF09-4B01-93A8-1D6962A1B872}">
      <dgm:prSet/>
      <dgm:spPr/>
      <dgm:t>
        <a:bodyPr/>
        <a:lstStyle/>
        <a:p>
          <a:r>
            <a:rPr lang="es-SV" b="1"/>
            <a:t>Desarrollo Territorial</a:t>
          </a:r>
          <a:endParaRPr lang="es-SV"/>
        </a:p>
      </dgm:t>
    </dgm:pt>
    <dgm:pt modelId="{1A92C05A-ADF4-473D-BA40-5747A8DB18E7}" type="parTrans" cxnId="{38DFB56D-DC4F-4565-BC19-B30F773D3B5C}">
      <dgm:prSet/>
      <dgm:spPr/>
      <dgm:t>
        <a:bodyPr/>
        <a:lstStyle/>
        <a:p>
          <a:endParaRPr lang="es-SV"/>
        </a:p>
      </dgm:t>
    </dgm:pt>
    <dgm:pt modelId="{701E99F6-A240-4D12-928A-75753248BAB7}" type="sibTrans" cxnId="{38DFB56D-DC4F-4565-BC19-B30F773D3B5C}">
      <dgm:prSet/>
      <dgm:spPr/>
      <dgm:t>
        <a:bodyPr/>
        <a:lstStyle/>
        <a:p>
          <a:endParaRPr lang="es-SV"/>
        </a:p>
      </dgm:t>
    </dgm:pt>
    <dgm:pt modelId="{F36832FC-AC95-4C01-B972-DA0B8AA2093D}">
      <dgm:prSet/>
      <dgm:spPr/>
      <dgm:t>
        <a:bodyPr/>
        <a:lstStyle/>
        <a:p>
          <a:r>
            <a:rPr lang="es-SV" dirty="0"/>
            <a:t>Es el proceso que propicia la armonía entre el bienestar de la población, el uso del territorio, la conservación y protección de los recursos naturales y de la promoción de las actividades productivas, que tiene como objetivo principal el mejoramiento en la calidad de vida de la población, bajo un enfoque de sostenibilidad.</a:t>
          </a:r>
        </a:p>
      </dgm:t>
    </dgm:pt>
    <dgm:pt modelId="{B2961536-BED5-40E4-8157-E4D2AA6D9379}" type="parTrans" cxnId="{73B63EEE-0440-4609-8F51-10417385F39B}">
      <dgm:prSet/>
      <dgm:spPr/>
      <dgm:t>
        <a:bodyPr/>
        <a:lstStyle/>
        <a:p>
          <a:endParaRPr lang="es-SV"/>
        </a:p>
      </dgm:t>
    </dgm:pt>
    <dgm:pt modelId="{91DB4EB5-C8EF-497A-8698-3201C81E4BAB}" type="sibTrans" cxnId="{73B63EEE-0440-4609-8F51-10417385F39B}">
      <dgm:prSet/>
      <dgm:spPr/>
      <dgm:t>
        <a:bodyPr/>
        <a:lstStyle/>
        <a:p>
          <a:endParaRPr lang="es-SV"/>
        </a:p>
      </dgm:t>
    </dgm:pt>
    <dgm:pt modelId="{1499A097-1E76-4263-9A20-4A624D803B14}" type="pres">
      <dgm:prSet presAssocID="{7B9DDD8C-8DE6-40A2-B43E-C0A9D465C242}" presName="linear" presStyleCnt="0">
        <dgm:presLayoutVars>
          <dgm:animLvl val="lvl"/>
          <dgm:resizeHandles val="exact"/>
        </dgm:presLayoutVars>
      </dgm:prSet>
      <dgm:spPr/>
    </dgm:pt>
    <dgm:pt modelId="{EB824066-6576-45AD-855B-1E8ABB655C58}" type="pres">
      <dgm:prSet presAssocID="{22C254A8-BF09-4B01-93A8-1D6962A1B87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5A4D987-A776-4B56-9786-3EFA6BFEE363}" type="pres">
      <dgm:prSet presAssocID="{22C254A8-BF09-4B01-93A8-1D6962A1B87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8DFB56D-DC4F-4565-BC19-B30F773D3B5C}" srcId="{7B9DDD8C-8DE6-40A2-B43E-C0A9D465C242}" destId="{22C254A8-BF09-4B01-93A8-1D6962A1B872}" srcOrd="0" destOrd="0" parTransId="{1A92C05A-ADF4-473D-BA40-5747A8DB18E7}" sibTransId="{701E99F6-A240-4D12-928A-75753248BAB7}"/>
    <dgm:cxn modelId="{EE3C8350-099F-43D3-AC39-68CB70C00228}" type="presOf" srcId="{22C254A8-BF09-4B01-93A8-1D6962A1B872}" destId="{EB824066-6576-45AD-855B-1E8ABB655C58}" srcOrd="0" destOrd="0" presId="urn:microsoft.com/office/officeart/2005/8/layout/vList2"/>
    <dgm:cxn modelId="{88DB05B2-8176-47C2-A0D9-E63CA5CD68F1}" type="presOf" srcId="{7B9DDD8C-8DE6-40A2-B43E-C0A9D465C242}" destId="{1499A097-1E76-4263-9A20-4A624D803B14}" srcOrd="0" destOrd="0" presId="urn:microsoft.com/office/officeart/2005/8/layout/vList2"/>
    <dgm:cxn modelId="{1FF1CCC7-8895-4117-9A2A-6E6BE96FDA1D}" type="presOf" srcId="{F36832FC-AC95-4C01-B972-DA0B8AA2093D}" destId="{D5A4D987-A776-4B56-9786-3EFA6BFEE363}" srcOrd="0" destOrd="0" presId="urn:microsoft.com/office/officeart/2005/8/layout/vList2"/>
    <dgm:cxn modelId="{73B63EEE-0440-4609-8F51-10417385F39B}" srcId="{22C254A8-BF09-4B01-93A8-1D6962A1B872}" destId="{F36832FC-AC95-4C01-B972-DA0B8AA2093D}" srcOrd="0" destOrd="0" parTransId="{B2961536-BED5-40E4-8157-E4D2AA6D9379}" sibTransId="{91DB4EB5-C8EF-497A-8698-3201C81E4BAB}"/>
    <dgm:cxn modelId="{2D41F610-FFAE-432A-93B9-8F117C720320}" type="presParOf" srcId="{1499A097-1E76-4263-9A20-4A624D803B14}" destId="{EB824066-6576-45AD-855B-1E8ABB655C58}" srcOrd="0" destOrd="0" presId="urn:microsoft.com/office/officeart/2005/8/layout/vList2"/>
    <dgm:cxn modelId="{EEF45C13-32E9-42B4-B02E-A832C87CF5CC}" type="presParOf" srcId="{1499A097-1E76-4263-9A20-4A624D803B14}" destId="{D5A4D987-A776-4B56-9786-3EFA6BFEE36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E6D7D-324F-4758-9011-FAA67A0F25F7}">
      <dsp:nvSpPr>
        <dsp:cNvPr id="0" name=""/>
        <dsp:cNvSpPr/>
      </dsp:nvSpPr>
      <dsp:spPr>
        <a:xfrm>
          <a:off x="3850" y="0"/>
          <a:ext cx="7878998" cy="10476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23" tIns="60008" rIns="60008" bIns="60008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500" b="1" kern="1200"/>
            <a:t>En lo nacional, un modelo…</a:t>
          </a:r>
          <a:endParaRPr lang="es-SV" sz="4500" kern="1200"/>
        </a:p>
      </dsp:txBody>
      <dsp:txXfrm>
        <a:off x="527675" y="0"/>
        <a:ext cx="6831348" cy="10476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9DDC7-E96C-4B6E-92F3-FB8A84F3C805}">
      <dsp:nvSpPr>
        <dsp:cNvPr id="0" name=""/>
        <dsp:cNvSpPr/>
      </dsp:nvSpPr>
      <dsp:spPr>
        <a:xfrm>
          <a:off x="4477" y="0"/>
          <a:ext cx="9161346" cy="615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600" b="1" kern="1200"/>
            <a:t>SISTEMA DE ORDENAMIENTO (Art. 21)</a:t>
          </a:r>
          <a:endParaRPr lang="es-SV" sz="2600" kern="1200"/>
        </a:p>
      </dsp:txBody>
      <dsp:txXfrm>
        <a:off x="22507" y="18030"/>
        <a:ext cx="9125286" cy="57954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C8F3E-4BCF-4A4D-958C-D7B73F4886F6}">
      <dsp:nvSpPr>
        <dsp:cNvPr id="0" name=""/>
        <dsp:cNvSpPr/>
      </dsp:nvSpPr>
      <dsp:spPr>
        <a:xfrm>
          <a:off x="0" y="3167"/>
          <a:ext cx="7886700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3200" kern="1200"/>
            <a:t>En el ámbito nacional y departamental:</a:t>
          </a:r>
        </a:p>
      </dsp:txBody>
      <dsp:txXfrm>
        <a:off x="37467" y="40634"/>
        <a:ext cx="7811766" cy="692586"/>
      </dsp:txXfrm>
    </dsp:sp>
    <dsp:sp modelId="{EC9CCE85-09FF-4A43-BA89-0B9CF29F75AF}">
      <dsp:nvSpPr>
        <dsp:cNvPr id="0" name=""/>
        <dsp:cNvSpPr/>
      </dsp:nvSpPr>
      <dsp:spPr>
        <a:xfrm>
          <a:off x="0" y="770687"/>
          <a:ext cx="7886700" cy="198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SV" sz="2500" kern="1200"/>
            <a:t>El Plan Nacional de Ordenamiento y Desarrollo Territorial;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SV" sz="2500" kern="1200"/>
            <a:t>Las Estrategias y Planes Departamentales de Ordenamiento y Desarrollo Territorial;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SV" sz="2500" kern="1200"/>
            <a:t>Los Planes Especiales Territoriales.</a:t>
          </a:r>
        </a:p>
      </dsp:txBody>
      <dsp:txXfrm>
        <a:off x="0" y="770687"/>
        <a:ext cx="7886700" cy="1987200"/>
      </dsp:txXfrm>
    </dsp:sp>
    <dsp:sp modelId="{6333A367-8031-4B11-B707-F2C20B208C3A}">
      <dsp:nvSpPr>
        <dsp:cNvPr id="0" name=""/>
        <dsp:cNvSpPr/>
      </dsp:nvSpPr>
      <dsp:spPr>
        <a:xfrm>
          <a:off x="0" y="2757887"/>
          <a:ext cx="7886700" cy="7675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3200" kern="1200"/>
            <a:t>En el ámbito local y micro-regional:</a:t>
          </a:r>
        </a:p>
      </dsp:txBody>
      <dsp:txXfrm>
        <a:off x="37467" y="2795354"/>
        <a:ext cx="7811766" cy="692586"/>
      </dsp:txXfrm>
    </dsp:sp>
    <dsp:sp modelId="{5220AC8E-8992-4A12-8857-F52E5A53654D}">
      <dsp:nvSpPr>
        <dsp:cNvPr id="0" name=""/>
        <dsp:cNvSpPr/>
      </dsp:nvSpPr>
      <dsp:spPr>
        <a:xfrm>
          <a:off x="0" y="3525408"/>
          <a:ext cx="7886700" cy="16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SV" sz="2500" kern="1200" dirty="0"/>
            <a:t>Los Planes Municipales o Micro-Regionales de Ordenamiento y Desarrollo Local;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SV" sz="2500" b="1" kern="1200" dirty="0"/>
            <a:t>Los Planes de Desarrollo Urbano Rural;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SV" sz="2500" kern="1200" dirty="0"/>
            <a:t>Los Planes Parciales. </a:t>
          </a:r>
        </a:p>
      </dsp:txBody>
      <dsp:txXfrm>
        <a:off x="0" y="3525408"/>
        <a:ext cx="7886700" cy="1656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07964-D377-4184-8666-71795242A45D}">
      <dsp:nvSpPr>
        <dsp:cNvPr id="0" name=""/>
        <dsp:cNvSpPr/>
      </dsp:nvSpPr>
      <dsp:spPr>
        <a:xfrm>
          <a:off x="2208226" y="0"/>
          <a:ext cx="4546623" cy="454662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ED205-DF06-4249-AE10-98835CCD239E}">
      <dsp:nvSpPr>
        <dsp:cNvPr id="0" name=""/>
        <dsp:cNvSpPr/>
      </dsp:nvSpPr>
      <dsp:spPr>
        <a:xfrm>
          <a:off x="2503756" y="295530"/>
          <a:ext cx="1818649" cy="18186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kern="1200"/>
            <a:t>Identificación de la vocación del suelo</a:t>
          </a:r>
        </a:p>
      </dsp:txBody>
      <dsp:txXfrm>
        <a:off x="2592535" y="384309"/>
        <a:ext cx="1641091" cy="1641091"/>
      </dsp:txXfrm>
    </dsp:sp>
    <dsp:sp modelId="{8DDC1BA3-FB06-4246-AE4B-6B9809FA50AD}">
      <dsp:nvSpPr>
        <dsp:cNvPr id="0" name=""/>
        <dsp:cNvSpPr/>
      </dsp:nvSpPr>
      <dsp:spPr>
        <a:xfrm>
          <a:off x="4548673" y="295530"/>
          <a:ext cx="2002641" cy="18186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b="0" kern="1200" dirty="0"/>
            <a:t>actividades productivas y a la protección de los recursos naturales; con enfoque de cuencas</a:t>
          </a:r>
        </a:p>
      </dsp:txBody>
      <dsp:txXfrm>
        <a:off x="4637452" y="384309"/>
        <a:ext cx="1825083" cy="1641091"/>
      </dsp:txXfrm>
    </dsp:sp>
    <dsp:sp modelId="{120EC1C9-21AF-4300-992C-D7E543DB5A5D}">
      <dsp:nvSpPr>
        <dsp:cNvPr id="0" name=""/>
        <dsp:cNvSpPr/>
      </dsp:nvSpPr>
      <dsp:spPr>
        <a:xfrm>
          <a:off x="2503756" y="2432443"/>
          <a:ext cx="1818649" cy="18186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b="0" kern="1200"/>
            <a:t>Previsiones para la mejora de vida de la población.</a:t>
          </a:r>
          <a:endParaRPr lang="es-SV" sz="2000" b="0" kern="1200" dirty="0"/>
        </a:p>
      </dsp:txBody>
      <dsp:txXfrm>
        <a:off x="2592535" y="2521222"/>
        <a:ext cx="1641091" cy="1641091"/>
      </dsp:txXfrm>
    </dsp:sp>
    <dsp:sp modelId="{FBEC0529-5F86-4690-B818-BD040BE88EF8}">
      <dsp:nvSpPr>
        <dsp:cNvPr id="0" name=""/>
        <dsp:cNvSpPr/>
      </dsp:nvSpPr>
      <dsp:spPr>
        <a:xfrm>
          <a:off x="4600795" y="2386376"/>
          <a:ext cx="1950519" cy="18186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kern="1200"/>
            <a:t>Planificación departamental y micro regional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kern="1200"/>
            <a:t>Zonificación</a:t>
          </a:r>
          <a:endParaRPr lang="es-SV" sz="2000" kern="1200" dirty="0"/>
        </a:p>
      </dsp:txBody>
      <dsp:txXfrm>
        <a:off x="4689574" y="2475155"/>
        <a:ext cx="1772961" cy="164109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97FA4-D010-4C53-8C9D-A728625820D5}">
      <dsp:nvSpPr>
        <dsp:cNvPr id="0" name=""/>
        <dsp:cNvSpPr/>
      </dsp:nvSpPr>
      <dsp:spPr>
        <a:xfrm>
          <a:off x="0" y="0"/>
          <a:ext cx="7776864" cy="15020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100" b="1" kern="1200" dirty="0"/>
            <a:t>Equipamientos y actuaciones que encuentren adecuada localización en entornos rurales, </a:t>
          </a:r>
          <a:r>
            <a:rPr lang="es-SV" sz="2100" kern="1200" dirty="0"/>
            <a:t>como centros educativos o de investigación, centros sanitarios o asistenciales especiales y similares. </a:t>
          </a:r>
        </a:p>
      </dsp:txBody>
      <dsp:txXfrm>
        <a:off x="0" y="0"/>
        <a:ext cx="7776864" cy="150204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2CF33-7E6A-48C6-A3B0-463C2E81DCAB}">
      <dsp:nvSpPr>
        <dsp:cNvPr id="0" name=""/>
        <dsp:cNvSpPr/>
      </dsp:nvSpPr>
      <dsp:spPr>
        <a:xfrm>
          <a:off x="0" y="0"/>
          <a:ext cx="9134719" cy="784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SV" sz="2400" kern="1200" dirty="0"/>
            <a:t>ABORDAJE DEL DESARROLLO RURAL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SV" sz="2400" kern="1200" dirty="0"/>
            <a:t>Enfoque: Conservación, mejora y desarrollo del medio rural</a:t>
          </a:r>
        </a:p>
      </dsp:txBody>
      <dsp:txXfrm>
        <a:off x="22977" y="22977"/>
        <a:ext cx="9088765" cy="7385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54CC5-FB0F-4BA9-8AED-3F22786F8B6C}">
      <dsp:nvSpPr>
        <dsp:cNvPr id="0" name=""/>
        <dsp:cNvSpPr/>
      </dsp:nvSpPr>
      <dsp:spPr>
        <a:xfrm>
          <a:off x="1392657" y="792090"/>
          <a:ext cx="5711629" cy="3517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…en el que los territorios estén más articulados y equilibrados, de manera que el país sea más integrado, poli-céntrico, y aproveche las potencialidades de los territorios </a:t>
          </a:r>
          <a:r>
            <a:rPr lang="es-MX" sz="3500" kern="1200" dirty="0"/>
            <a:t>para el desarrollo nacional.</a:t>
          </a:r>
          <a:endParaRPr lang="es-SV" sz="3500" kern="1200" dirty="0"/>
        </a:p>
      </dsp:txBody>
      <dsp:txXfrm>
        <a:off x="1392657" y="792090"/>
        <a:ext cx="5711629" cy="3517963"/>
      </dsp:txXfrm>
    </dsp:sp>
    <dsp:sp modelId="{B4597BFD-B97B-411B-9DC3-EB6FD1885EA3}">
      <dsp:nvSpPr>
        <dsp:cNvPr id="0" name=""/>
        <dsp:cNvSpPr/>
      </dsp:nvSpPr>
      <dsp:spPr>
        <a:xfrm>
          <a:off x="792087" y="1224136"/>
          <a:ext cx="382223" cy="3822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C16CD-A792-4B5A-85F2-8D19BE816551}">
      <dsp:nvSpPr>
        <dsp:cNvPr id="0" name=""/>
        <dsp:cNvSpPr/>
      </dsp:nvSpPr>
      <dsp:spPr>
        <a:xfrm>
          <a:off x="1224137" y="576064"/>
          <a:ext cx="382223" cy="382223"/>
        </a:xfrm>
        <a:prstGeom prst="ellipse">
          <a:avLst/>
        </a:prstGeom>
        <a:solidFill>
          <a:schemeClr val="accent3">
            <a:hueOff val="159447"/>
            <a:satOff val="5882"/>
            <a:lumOff val="-8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8EEC4-2AF4-42A4-897D-37DD598B9621}">
      <dsp:nvSpPr>
        <dsp:cNvPr id="0" name=""/>
        <dsp:cNvSpPr/>
      </dsp:nvSpPr>
      <dsp:spPr>
        <a:xfrm>
          <a:off x="1728194" y="0"/>
          <a:ext cx="600637" cy="600637"/>
        </a:xfrm>
        <a:prstGeom prst="ellipse">
          <a:avLst/>
        </a:prstGeom>
        <a:solidFill>
          <a:schemeClr val="accent3">
            <a:hueOff val="318894"/>
            <a:satOff val="11765"/>
            <a:lumOff val="-17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7D321-4120-4410-AEA0-5F92E039689B}">
      <dsp:nvSpPr>
        <dsp:cNvPr id="0" name=""/>
        <dsp:cNvSpPr/>
      </dsp:nvSpPr>
      <dsp:spPr>
        <a:xfrm>
          <a:off x="2520281" y="0"/>
          <a:ext cx="382223" cy="382223"/>
        </a:xfrm>
        <a:prstGeom prst="ellipse">
          <a:avLst/>
        </a:prstGeom>
        <a:solidFill>
          <a:schemeClr val="accent3">
            <a:hueOff val="478341"/>
            <a:satOff val="17647"/>
            <a:lumOff val="-25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92662-E519-432F-809A-A9CB61A8F1DB}">
      <dsp:nvSpPr>
        <dsp:cNvPr id="0" name=""/>
        <dsp:cNvSpPr/>
      </dsp:nvSpPr>
      <dsp:spPr>
        <a:xfrm>
          <a:off x="3919258" y="0"/>
          <a:ext cx="382223" cy="382223"/>
        </a:xfrm>
        <a:prstGeom prst="ellipse">
          <a:avLst/>
        </a:prstGeom>
        <a:solidFill>
          <a:schemeClr val="accent3">
            <a:hueOff val="637788"/>
            <a:satOff val="23529"/>
            <a:lumOff val="-34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0FD5D-5E2C-4899-BBDA-05C62C343744}">
      <dsp:nvSpPr>
        <dsp:cNvPr id="0" name=""/>
        <dsp:cNvSpPr/>
      </dsp:nvSpPr>
      <dsp:spPr>
        <a:xfrm>
          <a:off x="5112569" y="72007"/>
          <a:ext cx="382223" cy="382223"/>
        </a:xfrm>
        <a:prstGeom prst="ellipse">
          <a:avLst/>
        </a:prstGeom>
        <a:solidFill>
          <a:schemeClr val="accent3">
            <a:hueOff val="797235"/>
            <a:satOff val="29412"/>
            <a:lumOff val="-43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5F057-945B-41C8-928E-ECB5DB89DEB9}">
      <dsp:nvSpPr>
        <dsp:cNvPr id="0" name=""/>
        <dsp:cNvSpPr/>
      </dsp:nvSpPr>
      <dsp:spPr>
        <a:xfrm>
          <a:off x="5976667" y="216027"/>
          <a:ext cx="600637" cy="600637"/>
        </a:xfrm>
        <a:prstGeom prst="ellipse">
          <a:avLst/>
        </a:prstGeom>
        <a:solidFill>
          <a:schemeClr val="accent3">
            <a:hueOff val="956682"/>
            <a:satOff val="35294"/>
            <a:lumOff val="-5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4E1D6-608C-4B0E-9967-4F78915D4138}">
      <dsp:nvSpPr>
        <dsp:cNvPr id="0" name=""/>
        <dsp:cNvSpPr/>
      </dsp:nvSpPr>
      <dsp:spPr>
        <a:xfrm>
          <a:off x="7200799" y="936104"/>
          <a:ext cx="382223" cy="382223"/>
        </a:xfrm>
        <a:prstGeom prst="ellipse">
          <a:avLst/>
        </a:prstGeom>
        <a:solidFill>
          <a:schemeClr val="accent3">
            <a:hueOff val="1116129"/>
            <a:satOff val="41176"/>
            <a:lumOff val="-60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AF92F-88FD-4419-99E7-16F931EF91C5}">
      <dsp:nvSpPr>
        <dsp:cNvPr id="0" name=""/>
        <dsp:cNvSpPr/>
      </dsp:nvSpPr>
      <dsp:spPr>
        <a:xfrm>
          <a:off x="7200799" y="2376262"/>
          <a:ext cx="382223" cy="382223"/>
        </a:xfrm>
        <a:prstGeom prst="ellipse">
          <a:avLst/>
        </a:prstGeom>
        <a:solidFill>
          <a:schemeClr val="accent3">
            <a:hueOff val="1275576"/>
            <a:satOff val="47059"/>
            <a:lumOff val="-69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B8E5C-8E7D-468D-930D-4A7D9880D9B4}">
      <dsp:nvSpPr>
        <dsp:cNvPr id="0" name=""/>
        <dsp:cNvSpPr/>
      </dsp:nvSpPr>
      <dsp:spPr>
        <a:xfrm>
          <a:off x="2808316" y="0"/>
          <a:ext cx="982861" cy="982861"/>
        </a:xfrm>
        <a:prstGeom prst="ellipse">
          <a:avLst/>
        </a:prstGeom>
        <a:solidFill>
          <a:schemeClr val="accent3">
            <a:hueOff val="1435023"/>
            <a:satOff val="52941"/>
            <a:lumOff val="-77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51AE9-CEC9-44E1-9FA8-8878DA1E8316}">
      <dsp:nvSpPr>
        <dsp:cNvPr id="0" name=""/>
        <dsp:cNvSpPr/>
      </dsp:nvSpPr>
      <dsp:spPr>
        <a:xfrm>
          <a:off x="305122" y="2016222"/>
          <a:ext cx="382223" cy="382223"/>
        </a:xfrm>
        <a:prstGeom prst="ellipse">
          <a:avLst/>
        </a:prstGeom>
        <a:solidFill>
          <a:schemeClr val="accent3">
            <a:hueOff val="1594470"/>
            <a:satOff val="58824"/>
            <a:lumOff val="-86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0BCE40-B9A6-4F11-9DA4-B77029355ADC}">
      <dsp:nvSpPr>
        <dsp:cNvPr id="0" name=""/>
        <dsp:cNvSpPr/>
      </dsp:nvSpPr>
      <dsp:spPr>
        <a:xfrm>
          <a:off x="432046" y="2592289"/>
          <a:ext cx="600637" cy="600637"/>
        </a:xfrm>
        <a:prstGeom prst="ellipse">
          <a:avLst/>
        </a:prstGeom>
        <a:solidFill>
          <a:schemeClr val="accent3">
            <a:hueOff val="1753917"/>
            <a:satOff val="64706"/>
            <a:lumOff val="-95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E0755-D276-4414-9DEA-5669AE76715F}">
      <dsp:nvSpPr>
        <dsp:cNvPr id="0" name=""/>
        <dsp:cNvSpPr/>
      </dsp:nvSpPr>
      <dsp:spPr>
        <a:xfrm>
          <a:off x="1224133" y="3240359"/>
          <a:ext cx="873654" cy="873654"/>
        </a:xfrm>
        <a:prstGeom prst="ellipse">
          <a:avLst/>
        </a:prstGeom>
        <a:solidFill>
          <a:schemeClr val="accent3">
            <a:hueOff val="1913364"/>
            <a:satOff val="70588"/>
            <a:lumOff val="-103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C490C-E6B4-437A-8820-406FB7701A69}">
      <dsp:nvSpPr>
        <dsp:cNvPr id="0" name=""/>
        <dsp:cNvSpPr/>
      </dsp:nvSpPr>
      <dsp:spPr>
        <a:xfrm>
          <a:off x="1512170" y="4392489"/>
          <a:ext cx="382223" cy="382223"/>
        </a:xfrm>
        <a:prstGeom prst="ellipse">
          <a:avLst/>
        </a:prstGeom>
        <a:solidFill>
          <a:schemeClr val="accent3">
            <a:hueOff val="2072811"/>
            <a:satOff val="76471"/>
            <a:lumOff val="-112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98FA9-1047-428C-A752-9FC0813AD2CC}">
      <dsp:nvSpPr>
        <dsp:cNvPr id="0" name=""/>
        <dsp:cNvSpPr/>
      </dsp:nvSpPr>
      <dsp:spPr>
        <a:xfrm>
          <a:off x="2952330" y="4176463"/>
          <a:ext cx="600637" cy="600637"/>
        </a:xfrm>
        <a:prstGeom prst="ellipse">
          <a:avLst/>
        </a:prstGeom>
        <a:solidFill>
          <a:schemeClr val="accent3">
            <a:hueOff val="2232258"/>
            <a:satOff val="82353"/>
            <a:lumOff val="-121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3CBCB1-046E-4B8C-BB2D-DF4B0DB62C1F}">
      <dsp:nvSpPr>
        <dsp:cNvPr id="0" name=""/>
        <dsp:cNvSpPr/>
      </dsp:nvSpPr>
      <dsp:spPr>
        <a:xfrm>
          <a:off x="4392486" y="4320481"/>
          <a:ext cx="382223" cy="382223"/>
        </a:xfrm>
        <a:prstGeom prst="ellipse">
          <a:avLst/>
        </a:prstGeom>
        <a:solidFill>
          <a:schemeClr val="accent3">
            <a:hueOff val="2391705"/>
            <a:satOff val="88235"/>
            <a:lumOff val="-129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FD83F-7A10-4960-8162-4067AB5B5523}">
      <dsp:nvSpPr>
        <dsp:cNvPr id="0" name=""/>
        <dsp:cNvSpPr/>
      </dsp:nvSpPr>
      <dsp:spPr>
        <a:xfrm>
          <a:off x="6048671" y="3990417"/>
          <a:ext cx="873654" cy="873654"/>
        </a:xfrm>
        <a:prstGeom prst="ellipse">
          <a:avLst/>
        </a:prstGeom>
        <a:solidFill>
          <a:schemeClr val="accent3">
            <a:hueOff val="2551152"/>
            <a:satOff val="94118"/>
            <a:lumOff val="-138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C2845-FE14-426F-9B3D-2A9AE1DD1EAF}">
      <dsp:nvSpPr>
        <dsp:cNvPr id="0" name=""/>
        <dsp:cNvSpPr/>
      </dsp:nvSpPr>
      <dsp:spPr>
        <a:xfrm>
          <a:off x="7056784" y="3672411"/>
          <a:ext cx="600637" cy="600637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A3165-2C30-4658-9999-BF295FEC40FB}">
      <dsp:nvSpPr>
        <dsp:cNvPr id="0" name=""/>
        <dsp:cNvSpPr/>
      </dsp:nvSpPr>
      <dsp:spPr>
        <a:xfrm>
          <a:off x="4464" y="0"/>
          <a:ext cx="9135070" cy="957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3200" kern="1200" dirty="0"/>
            <a:t>DESARROLLO TERRITORIAL</a:t>
          </a:r>
          <a:endParaRPr lang="es-SV" sz="3200" kern="1200" dirty="0"/>
        </a:p>
      </dsp:txBody>
      <dsp:txXfrm>
        <a:off x="32501" y="28037"/>
        <a:ext cx="9078996" cy="9011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1EAF8-72E4-441E-A9FA-1BC475E46A56}">
      <dsp:nvSpPr>
        <dsp:cNvPr id="0" name=""/>
        <dsp:cNvSpPr/>
      </dsp:nvSpPr>
      <dsp:spPr>
        <a:xfrm>
          <a:off x="0" y="112506"/>
          <a:ext cx="8226031" cy="15663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2800" kern="1200"/>
            <a:t>Proceso </a:t>
          </a:r>
          <a:r>
            <a:rPr lang="es-ES" sz="2800" kern="1200"/>
            <a:t>multidimensional, coherente, integrador, armónico, dinámico y dialéctico; </a:t>
          </a:r>
          <a:endParaRPr lang="es-SV" sz="2800" kern="1200"/>
        </a:p>
      </dsp:txBody>
      <dsp:txXfrm>
        <a:off x="76462" y="188968"/>
        <a:ext cx="8073107" cy="1413413"/>
      </dsp:txXfrm>
    </dsp:sp>
    <dsp:sp modelId="{4C067C83-3F51-4EE9-A8FE-BDD52FFF8C12}">
      <dsp:nvSpPr>
        <dsp:cNvPr id="0" name=""/>
        <dsp:cNvSpPr/>
      </dsp:nvSpPr>
      <dsp:spPr>
        <a:xfrm>
          <a:off x="0" y="1678843"/>
          <a:ext cx="8226031" cy="2376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176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200" kern="1200"/>
            <a:t>que identifica al pueblo organizado</a:t>
          </a:r>
          <a:r>
            <a:rPr lang="es-ES" sz="2200" b="1" kern="1200"/>
            <a:t> </a:t>
          </a:r>
          <a:r>
            <a:rPr lang="es-ES" sz="2200" kern="1200"/>
            <a:t>como actor fundamental; </a:t>
          </a:r>
          <a:endParaRPr lang="es-SV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200" kern="1200"/>
            <a:t>e impulsa la creación y transformación de sus concepciones, condiciones de vida y relaciones humanas, </a:t>
          </a:r>
          <a:endParaRPr lang="es-SV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200" kern="1200"/>
            <a:t>a través del reconocimiento de las potencialidades de los diferentes actores del territorio y de su incorporación activa, consciente y creativa, a los diferentes niveles y espacios de organización y participación social, </a:t>
          </a:r>
          <a:endParaRPr lang="es-SV" sz="2200" kern="1200"/>
        </a:p>
      </dsp:txBody>
      <dsp:txXfrm>
        <a:off x="0" y="1678843"/>
        <a:ext cx="8226031" cy="2376360"/>
      </dsp:txXfrm>
    </dsp:sp>
    <dsp:sp modelId="{914F85C9-5528-45ED-858E-E8E3612EB28A}">
      <dsp:nvSpPr>
        <dsp:cNvPr id="0" name=""/>
        <dsp:cNvSpPr/>
      </dsp:nvSpPr>
      <dsp:spPr>
        <a:xfrm>
          <a:off x="0" y="4055203"/>
          <a:ext cx="8226031" cy="15663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para garantizar sustentabilidad y sostenibilidad desde la perspectiva social, económica, ideológico-cultural, política, ambiental y de género.</a:t>
          </a:r>
          <a:endParaRPr lang="es-SV" sz="2800" kern="1200"/>
        </a:p>
      </dsp:txBody>
      <dsp:txXfrm>
        <a:off x="76462" y="4131665"/>
        <a:ext cx="8073107" cy="14134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B6A57-3531-40CC-A7C3-73928D8BC1A6}">
      <dsp:nvSpPr>
        <dsp:cNvPr id="0" name=""/>
        <dsp:cNvSpPr/>
      </dsp:nvSpPr>
      <dsp:spPr>
        <a:xfrm>
          <a:off x="-6923644" y="-1058524"/>
          <a:ext cx="8239867" cy="8239867"/>
        </a:xfrm>
        <a:prstGeom prst="blockArc">
          <a:avLst>
            <a:gd name="adj1" fmla="val 18900000"/>
            <a:gd name="adj2" fmla="val 2700000"/>
            <a:gd name="adj3" fmla="val 26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E996F-94E8-4363-8504-49D9DE537EE7}">
      <dsp:nvSpPr>
        <dsp:cNvPr id="0" name=""/>
        <dsp:cNvSpPr/>
      </dsp:nvSpPr>
      <dsp:spPr>
        <a:xfrm>
          <a:off x="688669" y="470722"/>
          <a:ext cx="7839204" cy="941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766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Como una práctica de organizar, relacionar y articular los intereses, espacios, modelos y lógicas de gestión de los sectores populares, sociales, productivos, públicos y privados, </a:t>
          </a:r>
          <a:endParaRPr lang="es-SV" sz="2000" kern="1200"/>
        </a:p>
      </dsp:txBody>
      <dsp:txXfrm>
        <a:off x="688669" y="470722"/>
        <a:ext cx="7839204" cy="941934"/>
      </dsp:txXfrm>
    </dsp:sp>
    <dsp:sp modelId="{B66935F8-8E54-408E-8E88-7F5D695C4616}">
      <dsp:nvSpPr>
        <dsp:cNvPr id="0" name=""/>
        <dsp:cNvSpPr/>
      </dsp:nvSpPr>
      <dsp:spPr>
        <a:xfrm>
          <a:off x="99960" y="352980"/>
          <a:ext cx="1177417" cy="11774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2765A2-B407-438B-8803-5E3CD8CD2CDC}">
      <dsp:nvSpPr>
        <dsp:cNvPr id="0" name=""/>
        <dsp:cNvSpPr/>
      </dsp:nvSpPr>
      <dsp:spPr>
        <a:xfrm>
          <a:off x="1228702" y="1883868"/>
          <a:ext cx="7299172" cy="941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766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involucrados de </a:t>
          </a:r>
          <a:r>
            <a:rPr lang="es-SV" sz="2000" kern="1200"/>
            <a:t>forma </a:t>
          </a:r>
          <a:r>
            <a:rPr lang="es-ES" sz="2000" kern="1200"/>
            <a:t> protagónica, a través de sus actores sociales, </a:t>
          </a:r>
          <a:endParaRPr lang="es-SV" sz="2000" kern="1200"/>
        </a:p>
      </dsp:txBody>
      <dsp:txXfrm>
        <a:off x="1228702" y="1883868"/>
        <a:ext cx="7299172" cy="941934"/>
      </dsp:txXfrm>
    </dsp:sp>
    <dsp:sp modelId="{04AD164B-06D2-4259-8624-DE70943DD33F}">
      <dsp:nvSpPr>
        <dsp:cNvPr id="0" name=""/>
        <dsp:cNvSpPr/>
      </dsp:nvSpPr>
      <dsp:spPr>
        <a:xfrm>
          <a:off x="639993" y="1766126"/>
          <a:ext cx="1177417" cy="11774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F93AA-D2B9-4A9B-AE9B-3E2E19825BE4}">
      <dsp:nvSpPr>
        <dsp:cNvPr id="0" name=""/>
        <dsp:cNvSpPr/>
      </dsp:nvSpPr>
      <dsp:spPr>
        <a:xfrm>
          <a:off x="1228702" y="3297015"/>
          <a:ext cx="7299172" cy="941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766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en el proceso de diagnosticar, </a:t>
          </a:r>
          <a:r>
            <a:rPr lang="es-SV" sz="2000" kern="1200" dirty="0"/>
            <a:t>decidir, ejecutar y evaluar asuntos de interés comunitario, local, municipal, de microrregiones, mancomunidades, departamental o nacional,</a:t>
          </a:r>
        </a:p>
      </dsp:txBody>
      <dsp:txXfrm>
        <a:off x="1228702" y="3297015"/>
        <a:ext cx="7299172" cy="941934"/>
      </dsp:txXfrm>
    </dsp:sp>
    <dsp:sp modelId="{E3C2A9FA-0406-4500-B551-455B05B31CE3}">
      <dsp:nvSpPr>
        <dsp:cNvPr id="0" name=""/>
        <dsp:cNvSpPr/>
      </dsp:nvSpPr>
      <dsp:spPr>
        <a:xfrm>
          <a:off x="639993" y="3179273"/>
          <a:ext cx="1177417" cy="11774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6C35BE-5E9C-455B-A601-BDA368561F4C}">
      <dsp:nvSpPr>
        <dsp:cNvPr id="0" name=""/>
        <dsp:cNvSpPr/>
      </dsp:nvSpPr>
      <dsp:spPr>
        <a:xfrm>
          <a:off x="688669" y="4710161"/>
          <a:ext cx="7839204" cy="941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766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kern="1200"/>
            <a:t>para alcanzar metas definidas colectivamente y fomentar el capital social-político, con el propósito de impulsar el desarrollo territorial con carácter endógeno en sus múltiples dimensiones. </a:t>
          </a:r>
        </a:p>
      </dsp:txBody>
      <dsp:txXfrm>
        <a:off x="688669" y="4710161"/>
        <a:ext cx="7839204" cy="941934"/>
      </dsp:txXfrm>
    </dsp:sp>
    <dsp:sp modelId="{5E879E2A-C26B-4D4C-B281-31733A88FB3C}">
      <dsp:nvSpPr>
        <dsp:cNvPr id="0" name=""/>
        <dsp:cNvSpPr/>
      </dsp:nvSpPr>
      <dsp:spPr>
        <a:xfrm>
          <a:off x="99960" y="4592419"/>
          <a:ext cx="1177417" cy="11774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86F0D-3F34-46B5-953E-A1058F085FF8}">
      <dsp:nvSpPr>
        <dsp:cNvPr id="0" name=""/>
        <dsp:cNvSpPr/>
      </dsp:nvSpPr>
      <dsp:spPr>
        <a:xfrm>
          <a:off x="3348" y="0"/>
          <a:ext cx="6851302" cy="180258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4300" kern="1200"/>
            <a:t>LA LEY DE ORDANAMIENTO Y DESARROLLO TERRITORIAL</a:t>
          </a:r>
        </a:p>
      </dsp:txBody>
      <dsp:txXfrm>
        <a:off x="56144" y="52796"/>
        <a:ext cx="6745710" cy="16969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B2A3D-9391-4181-A5A3-25519F14D3C2}">
      <dsp:nvSpPr>
        <dsp:cNvPr id="0" name=""/>
        <dsp:cNvSpPr/>
      </dsp:nvSpPr>
      <dsp:spPr>
        <a:xfrm>
          <a:off x="89919" y="406"/>
          <a:ext cx="3669934" cy="22019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800" b="1" kern="1200" dirty="0"/>
            <a:t>1. La utilización del suelo según su vocación.</a:t>
          </a:r>
          <a:endParaRPr lang="es-SV" sz="2800" kern="1200" dirty="0"/>
        </a:p>
      </dsp:txBody>
      <dsp:txXfrm>
        <a:off x="89919" y="406"/>
        <a:ext cx="3669934" cy="2201960"/>
      </dsp:txXfrm>
    </dsp:sp>
    <dsp:sp modelId="{3AD6C510-F417-40C8-89EF-8513116BE292}">
      <dsp:nvSpPr>
        <dsp:cNvPr id="0" name=""/>
        <dsp:cNvSpPr/>
      </dsp:nvSpPr>
      <dsp:spPr>
        <a:xfrm>
          <a:off x="4126846" y="406"/>
          <a:ext cx="3669934" cy="2201960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800" kern="1200" dirty="0"/>
            <a:t>2) La conectividad territorial y la conexión de los servicios básicos en los asentamientos humanos.</a:t>
          </a:r>
        </a:p>
      </dsp:txBody>
      <dsp:txXfrm>
        <a:off x="4126846" y="406"/>
        <a:ext cx="3669934" cy="2201960"/>
      </dsp:txXfrm>
    </dsp:sp>
    <dsp:sp modelId="{144ACA9B-8D63-4304-9AA9-5F815264BDDD}">
      <dsp:nvSpPr>
        <dsp:cNvPr id="0" name=""/>
        <dsp:cNvSpPr/>
      </dsp:nvSpPr>
      <dsp:spPr>
        <a:xfrm>
          <a:off x="89919" y="2569360"/>
          <a:ext cx="3669934" cy="2201960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800" kern="1200"/>
            <a:t>3) La protección y conservación de los recursos naturales.</a:t>
          </a:r>
        </a:p>
      </dsp:txBody>
      <dsp:txXfrm>
        <a:off x="89919" y="2569360"/>
        <a:ext cx="3669934" cy="2201960"/>
      </dsp:txXfrm>
    </dsp:sp>
    <dsp:sp modelId="{9C7C6BEE-906A-44DE-B925-40DD17475529}">
      <dsp:nvSpPr>
        <dsp:cNvPr id="0" name=""/>
        <dsp:cNvSpPr/>
      </dsp:nvSpPr>
      <dsp:spPr>
        <a:xfrm>
          <a:off x="4126846" y="2569360"/>
          <a:ext cx="3669934" cy="220196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800" kern="1200"/>
            <a:t>4) La protección y conservación del patrimonio cultural y arqueológico</a:t>
          </a:r>
        </a:p>
      </dsp:txBody>
      <dsp:txXfrm>
        <a:off x="4126846" y="2569360"/>
        <a:ext cx="3669934" cy="22019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73464-692C-4490-81EC-A1978DEEC6CB}">
      <dsp:nvSpPr>
        <dsp:cNvPr id="0" name=""/>
        <dsp:cNvSpPr/>
      </dsp:nvSpPr>
      <dsp:spPr>
        <a:xfrm>
          <a:off x="0" y="16694"/>
          <a:ext cx="826383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600" b="1" kern="1200"/>
            <a:t>Ordenamiento Territorial  </a:t>
          </a:r>
          <a:endParaRPr lang="es-SV" sz="2600" kern="1200"/>
        </a:p>
      </dsp:txBody>
      <dsp:txXfrm>
        <a:off x="30442" y="47136"/>
        <a:ext cx="8202946" cy="562726"/>
      </dsp:txXfrm>
    </dsp:sp>
    <dsp:sp modelId="{C72899DB-4366-4A5D-90A3-CBE170E39F58}">
      <dsp:nvSpPr>
        <dsp:cNvPr id="0" name=""/>
        <dsp:cNvSpPr/>
      </dsp:nvSpPr>
      <dsp:spPr>
        <a:xfrm>
          <a:off x="0" y="640305"/>
          <a:ext cx="8263830" cy="258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37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SV" sz="2000" kern="1200" dirty="0"/>
            <a:t>La política de Estado que tiene por finalidad orientar el marco de referencia espacial, mediante procesos de planificación y gestión territorial de manera integral y concertada, para la inversión pública y el desarrollo de las distintas actividades humanas en el territorio con énfasis en la conectividad y los servicios a ser brindados a los asentamientos humanos, </a:t>
          </a:r>
          <a:r>
            <a:rPr lang="es-SV" sz="2000" b="1" kern="1200" dirty="0"/>
            <a:t>a las actividades productivas y a la protección de los recursos naturales; con enfoque de cuencas, sistema de ciudades, desarrollo económico y socio cultural, teniendo como centro el desarrollo y bienestar de la persona humana.</a:t>
          </a:r>
        </a:p>
      </dsp:txBody>
      <dsp:txXfrm>
        <a:off x="0" y="640305"/>
        <a:ext cx="8263830" cy="25833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24066-6576-45AD-855B-1E8ABB655C58}">
      <dsp:nvSpPr>
        <dsp:cNvPr id="0" name=""/>
        <dsp:cNvSpPr/>
      </dsp:nvSpPr>
      <dsp:spPr>
        <a:xfrm>
          <a:off x="0" y="28289"/>
          <a:ext cx="8064896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600" b="1" kern="1200"/>
            <a:t>Desarrollo Territorial</a:t>
          </a:r>
          <a:endParaRPr lang="es-SV" sz="2600" kern="1200"/>
        </a:p>
      </dsp:txBody>
      <dsp:txXfrm>
        <a:off x="30442" y="58731"/>
        <a:ext cx="8004012" cy="562726"/>
      </dsp:txXfrm>
    </dsp:sp>
    <dsp:sp modelId="{D5A4D987-A776-4B56-9786-3EFA6BFEE363}">
      <dsp:nvSpPr>
        <dsp:cNvPr id="0" name=""/>
        <dsp:cNvSpPr/>
      </dsp:nvSpPr>
      <dsp:spPr>
        <a:xfrm>
          <a:off x="0" y="651900"/>
          <a:ext cx="8064896" cy="1480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SV" sz="2000" kern="1200" dirty="0"/>
            <a:t>Es el proceso que propicia la armonía entre el bienestar de la población, el uso del territorio, la conservación y protección de los recursos naturales y de la promoción de las actividades productivas, que tiene como objetivo principal el mejoramiento en la calidad de vida de la población, bajo un enfoque de sostenibilidad.</a:t>
          </a:r>
        </a:p>
      </dsp:txBody>
      <dsp:txXfrm>
        <a:off x="0" y="651900"/>
        <a:ext cx="8064896" cy="1480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B7299-C065-4D60-94A7-DE954130C98C}" type="datetimeFigureOut">
              <a:rPr lang="es-SV" smtClean="0"/>
              <a:t>25/7/2018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782F7-A816-480D-AC08-EC658784F7C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29313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buen vivir representa una nueva manera de construir el presente del país para poder hacerle frente al futuro, y es un componente indispensable en el desarrollo de El Salvador. Desde esta óptica, el desarrollo no se concibe como un proceso único, lineal y centrado en el crecimiento económico: el desarrollo es integral y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plural y, en consecuencia, debe incorporar las dimensiones cultural, social, política, económica y ambiental del bienestar.</a:t>
            </a:r>
          </a:p>
          <a:p>
            <a:endParaRPr lang="es-E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5335E-6D32-45A3-A28D-50F4582A0E4A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5416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(e) destacar la importancia del territorio como espacio de creación, reproducción, producción y convivencia comunitaria; (f ) recuperar el tejido</a:t>
            </a:r>
          </a:p>
          <a:p>
            <a:r>
              <a:rPr lang="es-ES" dirty="0"/>
              <a:t>social-comunitario y fortalecer procesos de convivencia pacífica; (g) instaurar procesos de inclusión y diálogo para lograr acuerdos comunes sobre lo que</a:t>
            </a:r>
          </a:p>
          <a:p>
            <a:r>
              <a:rPr lang="es-ES" dirty="0"/>
              <a:t>significa que las personas gocen de bienestar en sus comunidades; y (h) reconocer la importancia de la naturaleza y avanzar hacia una gestión responsable y respetuosa de los recursos naturales.</a:t>
            </a:r>
            <a:endParaRPr lang="es-MX" dirty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5335E-6D32-45A3-A28D-50F4582A0E4A}" type="slidenum">
              <a:rPr lang="es-MX" smtClean="0"/>
              <a:pPr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5069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105A-2514-4DE1-BF62-4BF976EEEDC3}" type="datetimeFigureOut">
              <a:rPr lang="es-MX" smtClean="0"/>
              <a:t>25/07/2018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FF0B-31F8-4170-9153-5CF51AC5E2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574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105A-2514-4DE1-BF62-4BF976EEEDC3}" type="datetimeFigureOut">
              <a:rPr lang="es-MX" smtClean="0"/>
              <a:t>25/07/2018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FF0B-31F8-4170-9153-5CF51AC5E2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979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105A-2514-4DE1-BF62-4BF976EEEDC3}" type="datetimeFigureOut">
              <a:rPr lang="es-MX" smtClean="0"/>
              <a:t>25/07/2018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FF0B-31F8-4170-9153-5CF51AC5E2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8127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24EB95-3316-4D49-B3AD-D72BEEBB4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0E8D1D-D7D8-4105-A4BF-6D132684C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670E05-F6F3-459F-BB78-AD780E111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69E8-C4C5-4204-86B3-A00D6541D78C}" type="datetimeFigureOut">
              <a:rPr lang="es-SV" smtClean="0"/>
              <a:t>25/7/2018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8C4E7D-D666-4FF4-9E43-04B2B0689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A98896-38DE-4DA6-AC1E-8F41C6E98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A1ED-A51C-4DC6-BA94-EBE9454FD7F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69355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CDF7B0-8E20-462F-88FC-CCD3FA757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46BB30-8D8C-42CE-9D46-22AC6645D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BFB5B1-6419-4CC0-A86B-B98592480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69E8-C4C5-4204-86B3-A00D6541D78C}" type="datetimeFigureOut">
              <a:rPr lang="es-SV" smtClean="0"/>
              <a:t>25/7/2018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D26C8B-544E-48D4-9ECA-F572F7B44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AD7211-82DE-4CFB-84FC-DC9EB64D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A1ED-A51C-4DC6-BA94-EBE9454FD7F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41457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3EADFA-8395-4077-82F9-388AC7073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9F1435-4620-4DB2-AD16-FFBCE5F37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A6183C-F43C-4E83-888A-DE05A0F1D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69E8-C4C5-4204-86B3-A00D6541D78C}" type="datetimeFigureOut">
              <a:rPr lang="es-SV" smtClean="0"/>
              <a:t>25/7/2018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2F2F4D-B8FA-40B8-8DA2-DD0BB41FF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DA8A7A-C715-423A-83B0-4A7EAD0DC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A1ED-A51C-4DC6-BA94-EBE9454FD7F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58180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0101EF-849A-4995-A32E-CFAF14B91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88CF5D-B0A1-468E-90B1-5085E3BEB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AABB6F-DBA3-4472-951F-A72739F06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B83CDB-5A41-491F-A901-EEE758E3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69E8-C4C5-4204-86B3-A00D6541D78C}" type="datetimeFigureOut">
              <a:rPr lang="es-SV" smtClean="0"/>
              <a:t>25/7/2018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09845C-1C8C-4076-A6A3-6FBA496BE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FAF884-FA03-48BB-9921-440BB912A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A1ED-A51C-4DC6-BA94-EBE9454FD7F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8564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77818-A3DC-4491-A3E6-8069DB1E0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53E3CE-F6D7-425A-BC8D-456949683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C8896D-4A6C-4D1E-8363-0898B73DB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37168FA-E083-4135-BCB8-322572C166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B5A31CA-F32C-41CD-A7EA-E72F86B6A9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84C519-E685-4E08-AC6E-193A76E8D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69E8-C4C5-4204-86B3-A00D6541D78C}" type="datetimeFigureOut">
              <a:rPr lang="es-SV" smtClean="0"/>
              <a:t>25/7/2018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8A96E76-1949-4105-AB88-57A422644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0E8B8B5-DD6D-4AD9-8DE6-1B22059C3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A1ED-A51C-4DC6-BA94-EBE9454FD7F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80218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D13D65-9456-405A-AE1A-1AB21579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06852D0-EC69-4AB7-A6D5-DA480385D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69E8-C4C5-4204-86B3-A00D6541D78C}" type="datetimeFigureOut">
              <a:rPr lang="es-SV" smtClean="0"/>
              <a:t>25/7/2018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D47F44-873F-4620-B53C-C466553D6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8ADFD7D-A1C8-423A-B7C5-9BF87B1A2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A1ED-A51C-4DC6-BA94-EBE9454FD7F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98444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2B1ACE5-7341-4A9A-B0EB-F5B26D606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69E8-C4C5-4204-86B3-A00D6541D78C}" type="datetimeFigureOut">
              <a:rPr lang="es-SV" smtClean="0"/>
              <a:t>25/7/2018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3F2C2FB-83AC-409A-8FA7-F6D9D7705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0F83A6-5E57-427C-B41B-8E98A7E1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A1ED-A51C-4DC6-BA94-EBE9454FD7F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30240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4225C1-BDC1-4D93-A5D7-ACF21FC26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EC434C-005F-4A86-BE4C-A95EB9899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EAD045-843B-4102-BA16-B4C9955C1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E42CAB-5C8D-46DF-AB4F-483B15185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69E8-C4C5-4204-86B3-A00D6541D78C}" type="datetimeFigureOut">
              <a:rPr lang="es-SV" smtClean="0"/>
              <a:t>25/7/2018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84CF8E-F3CB-4DB8-929B-7009056C6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113B8C-0AD2-4538-AC59-CC95C1AE8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A1ED-A51C-4DC6-BA94-EBE9454FD7F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6005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105A-2514-4DE1-BF62-4BF976EEEDC3}" type="datetimeFigureOut">
              <a:rPr lang="es-MX" smtClean="0"/>
              <a:t>25/07/2018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FF0B-31F8-4170-9153-5CF51AC5E2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8670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76870A-6B4F-42B7-985A-0F0E3CF3B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BBA4946-36B0-4F19-AD14-9E7B05F68E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C6C4DF-10C3-4529-8BDD-004FE8E34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57DBCB-96C4-4D9F-9B35-A2BC2AFAD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69E8-C4C5-4204-86B3-A00D6541D78C}" type="datetimeFigureOut">
              <a:rPr lang="es-SV" smtClean="0"/>
              <a:t>25/7/2018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EA4488-3993-4CEA-8F1D-55C638051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54AD4A-F370-49FC-A08B-C2200D87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A1ED-A51C-4DC6-BA94-EBE9454FD7F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68680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57F48A-7060-47A1-9A6B-687B52A74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8F1F8F-BECF-493B-95B4-CFBAA3331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50BA7E-7FB4-474A-AA95-6720B7F6E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69E8-C4C5-4204-86B3-A00D6541D78C}" type="datetimeFigureOut">
              <a:rPr lang="es-SV" smtClean="0"/>
              <a:t>25/7/2018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49FA72-46A5-4F5A-941D-69AA25E3A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DAA2D8-8A62-41F8-B996-1CF6057A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A1ED-A51C-4DC6-BA94-EBE9454FD7F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17169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8E9D94A-2C0B-44FE-AA26-CFF1333F0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290B25-EEF0-4C81-A9F8-A2D4F6316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B25562-B919-43A4-997B-8E65D994B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69E8-C4C5-4204-86B3-A00D6541D78C}" type="datetimeFigureOut">
              <a:rPr lang="es-SV" smtClean="0"/>
              <a:t>25/7/2018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36366C-69BB-4D78-961E-87E5683E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30E8E7-A697-4762-A252-2531D5276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A1ED-A51C-4DC6-BA94-EBE9454FD7F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7936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105A-2514-4DE1-BF62-4BF976EEEDC3}" type="datetimeFigureOut">
              <a:rPr lang="es-MX" smtClean="0"/>
              <a:t>25/07/2018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FF0B-31F8-4170-9153-5CF51AC5E2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543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105A-2514-4DE1-BF62-4BF976EEEDC3}" type="datetimeFigureOut">
              <a:rPr lang="es-MX" smtClean="0"/>
              <a:t>25/07/2018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FF0B-31F8-4170-9153-5CF51AC5E2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341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105A-2514-4DE1-BF62-4BF976EEEDC3}" type="datetimeFigureOut">
              <a:rPr lang="es-MX" smtClean="0"/>
              <a:t>25/07/2018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FF0B-31F8-4170-9153-5CF51AC5E2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3653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105A-2514-4DE1-BF62-4BF976EEEDC3}" type="datetimeFigureOut">
              <a:rPr lang="es-MX" smtClean="0"/>
              <a:t>25/07/2018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FF0B-31F8-4170-9153-5CF51AC5E2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03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105A-2514-4DE1-BF62-4BF976EEEDC3}" type="datetimeFigureOut">
              <a:rPr lang="es-MX" smtClean="0"/>
              <a:t>25/07/2018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FF0B-31F8-4170-9153-5CF51AC5E2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192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105A-2514-4DE1-BF62-4BF976EEEDC3}" type="datetimeFigureOut">
              <a:rPr lang="es-MX" smtClean="0"/>
              <a:t>25/07/2018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FF0B-31F8-4170-9153-5CF51AC5E2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829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105A-2514-4DE1-BF62-4BF976EEEDC3}" type="datetimeFigureOut">
              <a:rPr lang="es-MX" smtClean="0"/>
              <a:t>25/07/2018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FF0B-31F8-4170-9153-5CF51AC5E2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652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A105A-2514-4DE1-BF62-4BF976EEEDC3}" type="datetimeFigureOut">
              <a:rPr lang="es-MX" smtClean="0"/>
              <a:t>25/07/2018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0FF0B-31F8-4170-9153-5CF51AC5E2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314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C309A25-8321-4A87-969D-64429C71A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5D65F9-2346-4BCF-B6BD-CC0E8F876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7FD224-3C75-46D0-B75E-FAC217F2B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369E8-C4C5-4204-86B3-A00D6541D78C}" type="datetimeFigureOut">
              <a:rPr lang="es-SV" smtClean="0"/>
              <a:t>25/7/2018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EB7BBA-733A-4C65-BE6D-980945B9C1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19D0C6-82D7-4D7B-B3BB-8CF2F001C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8A1ED-A51C-4DC6-BA94-EBE9454FD7F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64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slide" Target="slide19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slide" Target="slide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2" Type="http://schemas.openxmlformats.org/officeDocument/2006/relationships/diagramData" Target="../diagrams/data12.xml"/><Relationship Id="rId16" Type="http://schemas.microsoft.com/office/2007/relationships/diagramDrawing" Target="../diagrams/drawing1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5" Type="http://schemas.openxmlformats.org/officeDocument/2006/relationships/diagramColors" Target="../diagrams/colors14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jonathan.escobar.GOBERNACION\Desktop\Rendicion de Cuentas\GetFile.aspx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7" b="25614"/>
          <a:stretch/>
        </p:blipFill>
        <p:spPr bwMode="auto">
          <a:xfrm>
            <a:off x="6535501" y="3394247"/>
            <a:ext cx="2608498" cy="366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331640" y="2242370"/>
            <a:ext cx="5646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/>
              <a:t>EL ABORDAJE DEL DESARROLLO DE LOS TERRITORIOS RURALES EN LA LEY DE OT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284A4B1-D333-4DF9-ADC2-95BF9FC0040B}"/>
              </a:ext>
            </a:extLst>
          </p:cNvPr>
          <p:cNvSpPr txBox="1"/>
          <p:nvPr/>
        </p:nvSpPr>
        <p:spPr>
          <a:xfrm>
            <a:off x="1269275" y="4811362"/>
            <a:ext cx="5328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/>
              <a:t>DIRECCIÓN DE DESARROLLO TERRITORIAL</a:t>
            </a:r>
          </a:p>
          <a:p>
            <a:pPr algn="ctr"/>
            <a:r>
              <a:rPr lang="es-SV" b="1" dirty="0"/>
              <a:t>MINIISTERIO DE GOBERNACIÓN Y DESARROLLO TERRITORIAL</a:t>
            </a:r>
          </a:p>
          <a:p>
            <a:pPr algn="ctr"/>
            <a:endParaRPr lang="es-SV" b="1" dirty="0"/>
          </a:p>
          <a:p>
            <a:pPr algn="ctr"/>
            <a:r>
              <a:rPr lang="es-SV" b="1" dirty="0"/>
              <a:t>26 DE JULIO 2018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9373738-D0FA-4D84-B3A5-FA936F493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" y="28965"/>
            <a:ext cx="5976664" cy="119533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5DABA47-9A07-486B-99C0-98E7B76B97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9" b="4273"/>
          <a:stretch/>
        </p:blipFill>
        <p:spPr>
          <a:xfrm>
            <a:off x="-1" y="5085184"/>
            <a:ext cx="1598203" cy="1719916"/>
          </a:xfrm>
          <a:prstGeom prst="rect">
            <a:avLst/>
          </a:prstGeom>
        </p:spPr>
      </p:pic>
      <p:pic>
        <p:nvPicPr>
          <p:cNvPr id="12" name="Imagen 11" descr="C:\Users\diplanest.migobdt\AppData\Local\Microsoft\Windows\Temporary Internet Files\Content.Word\M_GOBERNACION LOGO 2014.jpg">
            <a:extLst>
              <a:ext uri="{FF2B5EF4-FFF2-40B4-BE49-F238E27FC236}">
                <a16:creationId xmlns:a16="http://schemas.microsoft.com/office/drawing/2014/main" id="{2B678EEE-3072-479E-94A1-60DC8D5D2F2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58578"/>
            <a:ext cx="1966713" cy="106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0 Imagen">
            <a:extLst>
              <a:ext uri="{FF2B5EF4-FFF2-40B4-BE49-F238E27FC236}">
                <a16:creationId xmlns:a16="http://schemas.microsoft.com/office/drawing/2014/main" id="{BF803A22-FDC6-448A-BE6C-2ECB69D77DD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283277"/>
            <a:ext cx="1584176" cy="109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3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EB30B8E-D511-41A7-84F9-6F11D3869A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0923262"/>
              </p:ext>
            </p:extLst>
          </p:nvPr>
        </p:nvGraphicFramePr>
        <p:xfrm>
          <a:off x="0" y="0"/>
          <a:ext cx="9144000" cy="957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Marcador de contenido 2">
            <a:extLst>
              <a:ext uri="{FF2B5EF4-FFF2-40B4-BE49-F238E27FC236}">
                <a16:creationId xmlns:a16="http://schemas.microsoft.com/office/drawing/2014/main" id="{D1C2E734-985A-4448-95CE-733D9F4B4B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880112"/>
              </p:ext>
            </p:extLst>
          </p:nvPr>
        </p:nvGraphicFramePr>
        <p:xfrm>
          <a:off x="528636" y="957264"/>
          <a:ext cx="8226031" cy="5734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Botón de acción: Hacia atrás o Anterior 3">
            <a:hlinkClick r:id="rId12" action="ppaction://hlinksldjump" highlightClick="1"/>
          </p:cNvPr>
          <p:cNvSpPr/>
          <p:nvPr/>
        </p:nvSpPr>
        <p:spPr>
          <a:xfrm>
            <a:off x="8347473" y="166689"/>
            <a:ext cx="407194" cy="5048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3078703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2779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SV" sz="3600" b="1" dirty="0">
                <a:solidFill>
                  <a:schemeClr val="bg1"/>
                </a:solidFill>
              </a:rPr>
              <a:t>GOBERNANZA</a:t>
            </a:r>
          </a:p>
        </p:txBody>
      </p:sp>
      <p:graphicFrame>
        <p:nvGraphicFramePr>
          <p:cNvPr id="2" name="Marcador de contenido 1">
            <a:extLst>
              <a:ext uri="{FF2B5EF4-FFF2-40B4-BE49-F238E27FC236}">
                <a16:creationId xmlns:a16="http://schemas.microsoft.com/office/drawing/2014/main" id="{5F89E9CA-3F81-45B3-B8E4-AC500360FA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0016998"/>
              </p:ext>
            </p:extLst>
          </p:nvPr>
        </p:nvGraphicFramePr>
        <p:xfrm>
          <a:off x="139089" y="735182"/>
          <a:ext cx="8615578" cy="6122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Botón de acción: Hacia atrás o Anterior 3">
            <a:hlinkClick r:id="rId7" action="ppaction://hlinksldjump" highlightClick="1"/>
          </p:cNvPr>
          <p:cNvSpPr/>
          <p:nvPr/>
        </p:nvSpPr>
        <p:spPr>
          <a:xfrm>
            <a:off x="8347473" y="166689"/>
            <a:ext cx="407194" cy="5048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7066933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apa-san-salvador-y-sus-departamentos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98" y="1832002"/>
            <a:ext cx="7801158" cy="4425892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126994" y="2524523"/>
            <a:ext cx="6886014" cy="30359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rgbClr val="002060"/>
                </a:solidFill>
                <a:effectLst>
                  <a:glow rad="101600">
                    <a:schemeClr val="bg1">
                      <a:alpha val="86000"/>
                    </a:schemeClr>
                  </a:glow>
                </a:effectLst>
              </a:rPr>
              <a:t>El Salvador es un país próspero, equitativo, incluyente, solidario y democrático que ofrece oportunidades de buen vivir a toda su población.</a:t>
            </a:r>
            <a:r>
              <a:rPr lang="es-SV" sz="3600" b="1" dirty="0">
                <a:solidFill>
                  <a:srgbClr val="002060"/>
                </a:solidFill>
                <a:effectLst>
                  <a:glow rad="101600">
                    <a:schemeClr val="bg1">
                      <a:alpha val="86000"/>
                    </a:schemeClr>
                  </a:glow>
                </a:effectLst>
              </a:rPr>
              <a:t> </a:t>
            </a:r>
            <a:endParaRPr lang="es-E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chemeClr val="bg1">
                    <a:alpha val="86000"/>
                  </a:schemeClr>
                </a:glow>
              </a:effectLst>
              <a:cs typeface="Calibri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75298" y="1227066"/>
            <a:ext cx="3997493" cy="39798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68580" tIns="34290" rIns="68580" bIns="34290" rtlCol="0" anchor="ctr">
            <a:noAutofit/>
          </a:bodyPr>
          <a:lstStyle>
            <a:defPPr>
              <a:defRPr lang="es-MX"/>
            </a:defPPr>
            <a:lvl1pPr algn="ctr">
              <a:spcBef>
                <a:spcPct val="20000"/>
              </a:spcBef>
              <a:buNone/>
              <a:defRPr sz="2800" b="1" i="1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300" dirty="0"/>
              <a:t>Visión 2034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2C67072-A988-41B8-B43B-160B573F0EE5}"/>
              </a:ext>
            </a:extLst>
          </p:cNvPr>
          <p:cNvSpPr/>
          <p:nvPr/>
        </p:nvSpPr>
        <p:spPr>
          <a:xfrm>
            <a:off x="875298" y="332656"/>
            <a:ext cx="765714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200" b="1" dirty="0"/>
              <a:t>MODELO TERRITORIAL DE DESARROLLO</a:t>
            </a:r>
          </a:p>
        </p:txBody>
      </p:sp>
    </p:spTree>
    <p:extLst>
      <p:ext uri="{BB962C8B-B14F-4D97-AF65-F5344CB8AC3E}">
        <p14:creationId xmlns:p14="http://schemas.microsoft.com/office/powerpoint/2010/main" val="1162904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90728"/>
            <a:ext cx="6984776" cy="582064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14918"/>
            <a:ext cx="4262827" cy="3552354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83515" y="346506"/>
            <a:ext cx="4250155" cy="630894"/>
          </a:xfrm>
        </p:spPr>
        <p:txBody>
          <a:bodyPr vert="horz" lIns="68580" tIns="34290" rIns="68580" bIns="34290" rtlCol="0" anchor="ctr">
            <a:noAutofit/>
          </a:bodyPr>
          <a:lstStyle/>
          <a:p>
            <a:pPr>
              <a:spcBef>
                <a:spcPct val="20000"/>
              </a:spcBef>
            </a:pPr>
            <a:r>
              <a:rPr lang="es-SV" sz="3000" b="1" i="1" dirty="0">
                <a:solidFill>
                  <a:srgbClr val="002060"/>
                </a:solidFill>
              </a:rPr>
              <a:t>El modelo territorial desde: El Buen Vivir 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411982" y="2060849"/>
            <a:ext cx="2502278" cy="2617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SV" sz="2400" b="1" i="1" dirty="0">
                <a:solidFill>
                  <a:srgbClr val="002060"/>
                </a:solidFill>
              </a:rPr>
              <a:t>“Las personas no pueden vivir sin ser parte de una comunidad y estando al margen de la naturaleza.” </a:t>
            </a:r>
          </a:p>
        </p:txBody>
      </p:sp>
    </p:spTree>
    <p:extLst>
      <p:ext uri="{BB962C8B-B14F-4D97-AF65-F5344CB8AC3E}">
        <p14:creationId xmlns:p14="http://schemas.microsoft.com/office/powerpoint/2010/main" val="339548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700" dirty="0"/>
              <a:t>En Buen vivir se materializa en logros de largo plazo, agrupados en tres categorías:</a:t>
            </a:r>
          </a:p>
        </p:txBody>
      </p:sp>
      <p:sp>
        <p:nvSpPr>
          <p:cNvPr id="5" name="Marcador de contenido 4"/>
          <p:cNvSpPr txBox="1">
            <a:spLocks noGrp="1"/>
          </p:cNvSpPr>
          <p:nvPr>
            <p:ph idx="1"/>
          </p:nvPr>
        </p:nvSpPr>
        <p:spPr>
          <a:xfrm>
            <a:off x="678831" y="2427190"/>
            <a:ext cx="7886700" cy="2582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/>
            <a:r>
              <a:rPr lang="es-ES" sz="3300" b="1" dirty="0">
                <a:solidFill>
                  <a:srgbClr val="002060"/>
                </a:solidFill>
                <a:latin typeface="Calibri Light" panose="020F0302020204030204" pitchFamily="34" charset="0"/>
              </a:rPr>
              <a:t>Bienestar subjetivo y material de las personas;</a:t>
            </a:r>
          </a:p>
          <a:p>
            <a:pPr marL="214313" indent="-214313"/>
            <a:r>
              <a:rPr lang="es-ES" sz="3300" b="1" dirty="0">
                <a:solidFill>
                  <a:srgbClr val="002060"/>
                </a:solidFill>
                <a:latin typeface="Calibri Light" panose="020F0302020204030204" pitchFamily="34" charset="0"/>
              </a:rPr>
              <a:t>Convivencia pacífica y segura;</a:t>
            </a:r>
          </a:p>
          <a:p>
            <a:pPr marL="214313" indent="-214313"/>
            <a:r>
              <a:rPr lang="es-ES" sz="3300" b="1" dirty="0">
                <a:solidFill>
                  <a:srgbClr val="002060"/>
                </a:solidFill>
                <a:latin typeface="Calibri Light" panose="020F0302020204030204" pitchFamily="34" charset="0"/>
              </a:rPr>
              <a:t>Estado y economía al servicio del buen vivir y en armonía con la naturaleza.</a:t>
            </a:r>
            <a:endParaRPr lang="es-MX" sz="3300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457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607975" y="1052737"/>
            <a:ext cx="7376537" cy="456178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es-SV" sz="2400" b="1" i="1" dirty="0">
                <a:solidFill>
                  <a:srgbClr val="002060"/>
                </a:solidFill>
              </a:rPr>
              <a:t>Buen vivir: participación, planeación y transformación del Estado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607975" y="1904434"/>
            <a:ext cx="5184576" cy="3684806"/>
            <a:chOff x="2711624" y="1396245"/>
            <a:chExt cx="6912768" cy="4913075"/>
          </a:xfrm>
        </p:grpSpPr>
        <p:sp>
          <p:nvSpPr>
            <p:cNvPr id="4" name="Triángulo isósceles 3"/>
            <p:cNvSpPr/>
            <p:nvPr/>
          </p:nvSpPr>
          <p:spPr>
            <a:xfrm>
              <a:off x="4143469" y="2117942"/>
              <a:ext cx="3914588" cy="3451411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100" dirty="0"/>
            </a:p>
            <a:p>
              <a:pPr algn="ctr"/>
              <a:r>
                <a:rPr lang="es-ES" sz="2100" dirty="0"/>
                <a:t>Buen vivir</a:t>
              </a:r>
            </a:p>
            <a:p>
              <a:pPr algn="ctr"/>
              <a:endParaRPr lang="es-ES" sz="2100" dirty="0"/>
            </a:p>
            <a:p>
              <a:pPr algn="ctr"/>
              <a:endParaRPr lang="es-ES" sz="2100" dirty="0"/>
            </a:p>
            <a:p>
              <a:pPr algn="ctr"/>
              <a:endParaRPr lang="es-ES" sz="2100" dirty="0"/>
            </a:p>
          </p:txBody>
        </p:sp>
        <p:sp>
          <p:nvSpPr>
            <p:cNvPr id="5" name="Elipse 4"/>
            <p:cNvSpPr/>
            <p:nvPr/>
          </p:nvSpPr>
          <p:spPr>
            <a:xfrm>
              <a:off x="6006351" y="2028292"/>
              <a:ext cx="184059" cy="194237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  <p:sp>
          <p:nvSpPr>
            <p:cNvPr id="6" name="Elipse 5"/>
            <p:cNvSpPr/>
            <p:nvPr/>
          </p:nvSpPr>
          <p:spPr>
            <a:xfrm>
              <a:off x="7951692" y="5439363"/>
              <a:ext cx="184059" cy="194237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  <p:sp>
          <p:nvSpPr>
            <p:cNvPr id="7" name="Elipse 6"/>
            <p:cNvSpPr/>
            <p:nvPr/>
          </p:nvSpPr>
          <p:spPr>
            <a:xfrm>
              <a:off x="4099856" y="5439363"/>
              <a:ext cx="184059" cy="194237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  <p:sp>
          <p:nvSpPr>
            <p:cNvPr id="8" name="Marcador de contenido 2"/>
            <p:cNvSpPr txBox="1">
              <a:spLocks/>
            </p:cNvSpPr>
            <p:nvPr/>
          </p:nvSpPr>
          <p:spPr>
            <a:xfrm>
              <a:off x="5143324" y="1396245"/>
              <a:ext cx="1914878" cy="457616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68580" tIns="34290" rIns="68580" bIns="34290" rtlCol="0" anchor="ctr">
              <a:noAutofit/>
            </a:bodyPr>
            <a:lstStyle>
              <a:defPPr>
                <a:defRPr lang="es-SV"/>
              </a:defPPr>
              <a:lvl1pPr indent="0" algn="ctr" defTabSz="68580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b="1" i="1"/>
              </a:lvl1pPr>
              <a:lvl2pPr marL="5143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</a:lvl2pPr>
              <a:lvl3pPr marL="8572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/>
              </a:lvl3pPr>
              <a:lvl4pPr marL="12001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4pPr>
              <a:lvl5pPr marL="15430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5pPr>
              <a:lvl6pPr marL="18859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6pPr>
              <a:lvl7pPr marL="22288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7pPr>
              <a:lvl8pPr marL="25717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8pPr>
              <a:lvl9pPr marL="29146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9pPr>
            </a:lstStyle>
            <a:p>
              <a:r>
                <a:rPr lang="es-ES" sz="1500" dirty="0">
                  <a:solidFill>
                    <a:srgbClr val="002060"/>
                  </a:solidFill>
                </a:rPr>
                <a:t>Participación ciudadana</a:t>
              </a:r>
            </a:p>
          </p:txBody>
        </p:sp>
        <p:sp>
          <p:nvSpPr>
            <p:cNvPr id="9" name="Marcador de contenido 2"/>
            <p:cNvSpPr txBox="1">
              <a:spLocks/>
            </p:cNvSpPr>
            <p:nvPr/>
          </p:nvSpPr>
          <p:spPr>
            <a:xfrm>
              <a:off x="7709514" y="5851704"/>
              <a:ext cx="1914878" cy="457616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68580" tIns="34290" rIns="68580" bIns="34290" rtlCol="0" anchor="ctr">
              <a:noAutofit/>
            </a:bodyPr>
            <a:lstStyle>
              <a:defPPr>
                <a:defRPr lang="es-SV"/>
              </a:defPPr>
              <a:lvl1pPr indent="0" algn="ctr" defTabSz="68580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b="1" i="1"/>
              </a:lvl1pPr>
              <a:lvl2pPr marL="5143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</a:lvl2pPr>
              <a:lvl3pPr marL="8572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/>
              </a:lvl3pPr>
              <a:lvl4pPr marL="12001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4pPr>
              <a:lvl5pPr marL="15430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5pPr>
              <a:lvl6pPr marL="18859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6pPr>
              <a:lvl7pPr marL="22288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7pPr>
              <a:lvl8pPr marL="25717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8pPr>
              <a:lvl9pPr marL="29146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9pPr>
            </a:lstStyle>
            <a:p>
              <a:r>
                <a:rPr lang="es-ES" sz="1500" dirty="0">
                  <a:solidFill>
                    <a:srgbClr val="002060"/>
                  </a:solidFill>
                </a:rPr>
                <a:t>Transformación del Estado</a:t>
              </a:r>
            </a:p>
          </p:txBody>
        </p:sp>
        <p:sp>
          <p:nvSpPr>
            <p:cNvPr id="10" name="Marcador de contenido 2"/>
            <p:cNvSpPr txBox="1">
              <a:spLocks/>
            </p:cNvSpPr>
            <p:nvPr/>
          </p:nvSpPr>
          <p:spPr>
            <a:xfrm>
              <a:off x="2711624" y="5851704"/>
              <a:ext cx="1914878" cy="457616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68580" tIns="34290" rIns="68580" bIns="34290" rtlCol="0" anchor="ctr">
              <a:noAutofit/>
            </a:bodyPr>
            <a:lstStyle>
              <a:defPPr>
                <a:defRPr lang="es-SV"/>
              </a:defPPr>
              <a:lvl1pPr indent="0" algn="ctr" defTabSz="68580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1"/>
              </a:lvl1pPr>
              <a:lvl2pPr marL="5143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</a:lvl2pPr>
              <a:lvl3pPr marL="8572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/>
              </a:lvl3pPr>
              <a:lvl4pPr marL="12001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4pPr>
              <a:lvl5pPr marL="15430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5pPr>
              <a:lvl6pPr marL="18859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6pPr>
              <a:lvl7pPr marL="22288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7pPr>
              <a:lvl8pPr marL="25717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8pPr>
              <a:lvl9pPr marL="29146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9pPr>
            </a:lstStyle>
            <a:p>
              <a:r>
                <a:rPr lang="es-ES" sz="1500" i="1" dirty="0">
                  <a:solidFill>
                    <a:srgbClr val="002060"/>
                  </a:solidFill>
                </a:rPr>
                <a:t>Planeación del desarrollo</a:t>
              </a:r>
            </a:p>
          </p:txBody>
        </p:sp>
        <p:cxnSp>
          <p:nvCxnSpPr>
            <p:cNvPr id="3" name="Conector recto de flecha 2"/>
            <p:cNvCxnSpPr/>
            <p:nvPr/>
          </p:nvCxnSpPr>
          <p:spPr>
            <a:xfrm flipV="1">
              <a:off x="3690471" y="2117945"/>
              <a:ext cx="1957294" cy="3301200"/>
            </a:xfrm>
            <a:prstGeom prst="straightConnector1">
              <a:avLst/>
            </a:prstGeom>
            <a:ln w="5715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de flecha 14"/>
            <p:cNvCxnSpPr/>
            <p:nvPr/>
          </p:nvCxnSpPr>
          <p:spPr>
            <a:xfrm flipH="1" flipV="1">
              <a:off x="6577107" y="2150817"/>
              <a:ext cx="1789953" cy="3301200"/>
            </a:xfrm>
            <a:prstGeom prst="straightConnector1">
              <a:avLst/>
            </a:prstGeom>
            <a:ln w="5715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de flecha 17"/>
            <p:cNvCxnSpPr/>
            <p:nvPr/>
          </p:nvCxnSpPr>
          <p:spPr>
            <a:xfrm flipH="1" flipV="1">
              <a:off x="5255102" y="6077923"/>
              <a:ext cx="1825812" cy="5179"/>
            </a:xfrm>
            <a:prstGeom prst="straightConnector1">
              <a:avLst/>
            </a:prstGeom>
            <a:ln w="5715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uadroTexto 11"/>
          <p:cNvSpPr txBox="1"/>
          <p:nvPr/>
        </p:nvSpPr>
        <p:spPr>
          <a:xfrm>
            <a:off x="5465416" y="1706567"/>
            <a:ext cx="3678584" cy="3416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i="1" dirty="0">
                <a:solidFill>
                  <a:srgbClr val="002060"/>
                </a:solidFill>
              </a:rPr>
              <a:t>Adoptar el Buen vivir implica:</a:t>
            </a:r>
          </a:p>
          <a:p>
            <a:r>
              <a:rPr lang="es-MX" i="1" dirty="0">
                <a:solidFill>
                  <a:srgbClr val="002060"/>
                </a:solidFill>
              </a:rPr>
              <a:t>… … …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 i="1" dirty="0">
                <a:solidFill>
                  <a:srgbClr val="002060"/>
                </a:solidFill>
              </a:rPr>
              <a:t>El territorio como espacio de creación, reproducción, producción y convivencia comunitaria;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 i="1" dirty="0">
                <a:solidFill>
                  <a:srgbClr val="002060"/>
                </a:solidFill>
              </a:rPr>
              <a:t>recuperar el tejido social-comunitario;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 i="1" dirty="0">
                <a:solidFill>
                  <a:srgbClr val="002060"/>
                </a:solidFill>
              </a:rPr>
              <a:t>instaurar procesos de inclusión y diálogo;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 i="1" dirty="0">
                <a:solidFill>
                  <a:srgbClr val="002060"/>
                </a:solidFill>
              </a:rPr>
              <a:t>avanzar hacia una gestión responsable y respetuosa de los recursos naturales.</a:t>
            </a:r>
          </a:p>
        </p:txBody>
      </p:sp>
    </p:spTree>
    <p:extLst>
      <p:ext uri="{BB962C8B-B14F-4D97-AF65-F5344CB8AC3E}">
        <p14:creationId xmlns:p14="http://schemas.microsoft.com/office/powerpoint/2010/main" val="2186391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35AF2F6-2A7F-45CC-8E1A-8323CACCD6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0662562"/>
              </p:ext>
            </p:extLst>
          </p:nvPr>
        </p:nvGraphicFramePr>
        <p:xfrm>
          <a:off x="1043608" y="2276872"/>
          <a:ext cx="6858000" cy="1802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0345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9DE535-065A-4578-8D8A-9C231430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99578"/>
          </a:xfrm>
        </p:spPr>
        <p:txBody>
          <a:bodyPr>
            <a:normAutofit fontScale="90000"/>
          </a:bodyPr>
          <a:lstStyle/>
          <a:p>
            <a:r>
              <a:rPr lang="es-SV" dirty="0"/>
              <a:t>CONSIDERACIONES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C6E3F10-CDFB-4578-B2F2-98D4D2064018}"/>
              </a:ext>
            </a:extLst>
          </p:cNvPr>
          <p:cNvSpPr/>
          <p:nvPr/>
        </p:nvSpPr>
        <p:spPr>
          <a:xfrm>
            <a:off x="323528" y="908720"/>
            <a:ext cx="8496944" cy="58326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SV" sz="2200" dirty="0">
                <a:solidFill>
                  <a:schemeClr val="tx1"/>
                </a:solidFill>
              </a:rPr>
              <a:t> V. Que el territorio constituye un recurso que se vuelve escaso a los fines del desarrollo humano, económico y social, sobre el que concurren múltiples demandas, como:</a:t>
            </a:r>
          </a:p>
          <a:p>
            <a:pPr algn="just"/>
            <a:endParaRPr lang="es-SV" sz="22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SV" sz="2200" dirty="0">
                <a:solidFill>
                  <a:schemeClr val="tx1"/>
                </a:solidFill>
              </a:rPr>
              <a:t> el desarrollo urbano y de asentamientos humanos;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SV" sz="2200" dirty="0">
                <a:solidFill>
                  <a:schemeClr val="tx1"/>
                </a:solidFill>
              </a:rPr>
              <a:t>la construcción de infraestructuras de conectividad y de servicios públicos;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SV" sz="2200" dirty="0">
                <a:solidFill>
                  <a:schemeClr val="tx1"/>
                </a:solidFill>
              </a:rPr>
              <a:t>la protección de humedales y de ecosistemas de gran importancia para la conservación de la biodiversidad;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SV" sz="2200" dirty="0">
                <a:solidFill>
                  <a:schemeClr val="tx1"/>
                </a:solidFill>
              </a:rPr>
              <a:t>la preservación de áreas naturales protegidas;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SV" sz="2200" dirty="0">
                <a:solidFill>
                  <a:schemeClr val="tx1"/>
                </a:solidFill>
              </a:rPr>
              <a:t>la necesidad de áreas para la producción agropecuaria, agroindustrial e industrial y todas aquellas que así lo ameriten; </a:t>
            </a:r>
          </a:p>
          <a:p>
            <a:pPr algn="just"/>
            <a:endParaRPr lang="es-SV" sz="2200" dirty="0">
              <a:solidFill>
                <a:schemeClr val="tx1"/>
              </a:solidFill>
            </a:endParaRPr>
          </a:p>
          <a:p>
            <a:pPr algn="just"/>
            <a:r>
              <a:rPr lang="es-SV" sz="2200" dirty="0">
                <a:solidFill>
                  <a:schemeClr val="tx1"/>
                </a:solidFill>
              </a:rPr>
              <a:t>en suma, situaciones territoriales que demandan su positiva canalización y resolución de manera ordenada, a fin de alcanzar la seguridad jurídica y el bien común a través del proceso de ordenamiento y desarrollo del territorio</a:t>
            </a:r>
          </a:p>
        </p:txBody>
      </p:sp>
    </p:spTree>
    <p:extLst>
      <p:ext uri="{BB962C8B-B14F-4D97-AF65-F5344CB8AC3E}">
        <p14:creationId xmlns:p14="http://schemas.microsoft.com/office/powerpoint/2010/main" val="4010918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E65AB-32C2-4E7B-97F1-6CD4631B2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Finalidad y Ámbito de Aplicación de la Ley (Art. 2)</a:t>
            </a: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88B8B8BC-5D98-4CB8-8385-D94E66D7B7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58830"/>
              </p:ext>
            </p:extLst>
          </p:nvPr>
        </p:nvGraphicFramePr>
        <p:xfrm>
          <a:off x="628650" y="1825625"/>
          <a:ext cx="7886700" cy="4771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9689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FE0CB3-BAF2-45AA-9B1F-BB011C304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99578"/>
          </a:xfrm>
        </p:spPr>
        <p:txBody>
          <a:bodyPr>
            <a:normAutofit fontScale="90000"/>
          </a:bodyPr>
          <a:lstStyle/>
          <a:p>
            <a:r>
              <a:rPr lang="es-SV" b="1" dirty="0"/>
              <a:t>DEFINICIONES (Art. 4)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5F9DEECD-3E65-4B01-9917-142D23DCEC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475729"/>
              </p:ext>
            </p:extLst>
          </p:nvPr>
        </p:nvGraphicFramePr>
        <p:xfrm>
          <a:off x="628650" y="1124745"/>
          <a:ext cx="826383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640FB4E-903A-4626-BAA1-9D8E2F582A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8447895"/>
              </p:ext>
            </p:extLst>
          </p:nvPr>
        </p:nvGraphicFramePr>
        <p:xfrm>
          <a:off x="642376" y="4581128"/>
          <a:ext cx="8064896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7602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DA88F0-CAF1-42CA-ABA4-FF01CC62B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INDICE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238C82-8BB8-4D61-88ED-84956000D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s-SV" dirty="0"/>
              <a:t>Introducción: Modelo de gestión</a:t>
            </a:r>
          </a:p>
          <a:p>
            <a:pPr marL="457200" indent="-457200">
              <a:buAutoNum type="arabicPeriod"/>
            </a:pPr>
            <a:endParaRPr lang="es-SV" dirty="0"/>
          </a:p>
          <a:p>
            <a:pPr marL="457200" indent="-457200">
              <a:buAutoNum type="arabicPeriod"/>
            </a:pP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84900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6F90580-E170-441A-887D-F9211023C5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5296821"/>
              </p:ext>
            </p:extLst>
          </p:nvPr>
        </p:nvGraphicFramePr>
        <p:xfrm>
          <a:off x="-26302" y="0"/>
          <a:ext cx="9170302" cy="615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D136D39-F4CC-4132-815D-7AD81EE972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215484"/>
              </p:ext>
            </p:extLst>
          </p:nvPr>
        </p:nvGraphicFramePr>
        <p:xfrm>
          <a:off x="628650" y="1412776"/>
          <a:ext cx="78867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36396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E2C035-0327-4A11-9AAC-C0DF14BEE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CONTENIDOS DEL PLAN NACIONAL (Art. 26)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6831CA2-AE1C-4B47-B251-4C0CD83FA59F}"/>
              </a:ext>
            </a:extLst>
          </p:cNvPr>
          <p:cNvSpPr/>
          <p:nvPr/>
        </p:nvSpPr>
        <p:spPr>
          <a:xfrm>
            <a:off x="683568" y="1947176"/>
            <a:ext cx="81747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000" dirty="0"/>
              <a:t>1) Elementos determinantes de la estrategia y del modelo territorial que se plantea; estructura territorial a nivel nacional, centros de actividad económica, proyectos estratégicos, áreas motrices y ejes de desarrollo, sistema urbano, corredores e infraestructuras de transportes, </a:t>
            </a:r>
            <a:r>
              <a:rPr lang="es-SV" sz="2000" b="1" dirty="0"/>
              <a:t>sistema de espacios naturales, corredores biológicos y ambientales, saneamiento y calidad ambiental, ámbitos y equipamientos recreativos y turísticos</a:t>
            </a:r>
            <a:r>
              <a:rPr lang="es-SV" sz="2000" dirty="0"/>
              <a:t>, integración y modernización de estructuras y actividades rurales.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09C9705-682F-4995-AE46-33FE4BDBF970}"/>
              </a:ext>
            </a:extLst>
          </p:cNvPr>
          <p:cNvSpPr/>
          <p:nvPr/>
        </p:nvSpPr>
        <p:spPr>
          <a:xfrm>
            <a:off x="683568" y="4509120"/>
            <a:ext cx="78867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000" dirty="0"/>
              <a:t>7) Estrategia y directrices territoriales para el desarrollo rural en lo relativo a la población y a la producción.</a:t>
            </a:r>
          </a:p>
          <a:p>
            <a:endParaRPr lang="es-SV" sz="2000" dirty="0"/>
          </a:p>
          <a:p>
            <a:r>
              <a:rPr lang="es-SV" sz="2000" dirty="0"/>
              <a:t>8) Estrategia y directrices relativas a la prevención y mitigación de riesgos naturales.</a:t>
            </a:r>
          </a:p>
        </p:txBody>
      </p:sp>
    </p:spTree>
    <p:extLst>
      <p:ext uri="{BB962C8B-B14F-4D97-AF65-F5344CB8AC3E}">
        <p14:creationId xmlns:p14="http://schemas.microsoft.com/office/powerpoint/2010/main" val="3116047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82EE0-84F9-4788-9220-49EA9EEBA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/>
          <a:lstStyle/>
          <a:p>
            <a:r>
              <a:rPr lang="es-SV" dirty="0"/>
              <a:t>PLANES DEPARTAMENTALES (Art. 31)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505F78-C341-4752-B2F7-9E57515F2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313" y="1399642"/>
            <a:ext cx="7886700" cy="3792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SV" dirty="0"/>
              <a:t>7) Las directrices de conservación, mejora y desarrollo del medio rural;</a:t>
            </a:r>
          </a:p>
          <a:p>
            <a:endParaRPr lang="es-SV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995369F-FDDF-4943-99EB-843F067055C7}"/>
              </a:ext>
            </a:extLst>
          </p:cNvPr>
          <p:cNvSpPr/>
          <p:nvPr/>
        </p:nvSpPr>
        <p:spPr>
          <a:xfrm>
            <a:off x="467544" y="2420888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400" dirty="0"/>
              <a:t>INSTRUMENTOS DE PLANIFICACION DEL AMBITO LOCAL Y MICRO REGIONAL (Art. 33)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711FE9A-EE60-4F5D-9D6D-D8CD3C56068D}"/>
              </a:ext>
            </a:extLst>
          </p:cNvPr>
          <p:cNvSpPr/>
          <p:nvPr/>
        </p:nvSpPr>
        <p:spPr>
          <a:xfrm>
            <a:off x="590313" y="3427033"/>
            <a:ext cx="78867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dirty="0"/>
              <a:t>Art. 33.- Los planes municipales y micro regionales de ordenamiento y desarrollo territorial, tienen por objeto el ordenamiento integral del territorio a nivel local </a:t>
            </a:r>
            <a:r>
              <a:rPr lang="es-SV" b="1" dirty="0"/>
              <a:t>para encauzar los procesos de desarrollo urbano, rural y áreas de protección </a:t>
            </a:r>
            <a:r>
              <a:rPr lang="es-SV" dirty="0"/>
              <a:t>reguladas en la presente Ley, estableciendo una normativa detallada del proceso de desarrollo urbano.</a:t>
            </a:r>
          </a:p>
          <a:p>
            <a:endParaRPr lang="es-SV" dirty="0"/>
          </a:p>
          <a:p>
            <a:r>
              <a:rPr lang="es-SV" dirty="0"/>
              <a:t>El ámbito de estos planes podrá ser municipal y micro regional, abarcando siempre Municipios completos.</a:t>
            </a:r>
          </a:p>
        </p:txBody>
      </p:sp>
    </p:spTree>
    <p:extLst>
      <p:ext uri="{BB962C8B-B14F-4D97-AF65-F5344CB8AC3E}">
        <p14:creationId xmlns:p14="http://schemas.microsoft.com/office/powerpoint/2010/main" val="2173013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71896895-40BC-4631-A304-E914575F8EC7}"/>
              </a:ext>
            </a:extLst>
          </p:cNvPr>
          <p:cNvSpPr/>
          <p:nvPr/>
        </p:nvSpPr>
        <p:spPr>
          <a:xfrm>
            <a:off x="323528" y="1268760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000" dirty="0"/>
              <a:t>6) Previsiones de actuación en zonas rurales.</a:t>
            </a:r>
          </a:p>
          <a:p>
            <a:endParaRPr lang="es-SV" sz="2000" dirty="0"/>
          </a:p>
          <a:p>
            <a:r>
              <a:rPr lang="es-SV" sz="2000" dirty="0"/>
              <a:t>Las zonas rurales acogerán actuaciones de producción agropecuaria y agro industrial, así como las de transformación urbanística limitada, a fines de posibilitar el desarrollo de áreas residenciales de baja densidad, de proyectos turísticos y recreativos; </a:t>
            </a:r>
            <a:r>
              <a:rPr lang="es-SV" sz="2000" b="1" dirty="0"/>
              <a:t>así como de equipamientos y actuaciones que encuentren adecuada localización en entornos rurales, tales como centros educativos o de investigación, centros sanitarios o asistenciales especiales y similares.</a:t>
            </a:r>
            <a:r>
              <a:rPr lang="es-SV" sz="2000" dirty="0"/>
              <a:t> Estos proyectos podrán autorizarse cuando concurran las siguientes circunstancias:</a:t>
            </a:r>
          </a:p>
          <a:p>
            <a:endParaRPr lang="es-SV" sz="2000" dirty="0"/>
          </a:p>
          <a:p>
            <a:r>
              <a:rPr lang="es-SV" sz="2000" dirty="0"/>
              <a:t>a) Que la actuación no suponga una transformación paisajística que impacte negativamente sobre su entorno rural;</a:t>
            </a:r>
          </a:p>
          <a:p>
            <a:r>
              <a:rPr lang="es-SV" sz="2000" dirty="0"/>
              <a:t>b) Que se garantice el mantenimiento de la masa arbórea en el ámbito de la actuación;</a:t>
            </a:r>
          </a:p>
          <a:p>
            <a:r>
              <a:rPr lang="es-SV" sz="2000" dirty="0"/>
              <a:t>c) Que se garantice la protección de los recursos hídricos, especialmente las fuentes superficiales, las zonas de recarga acuífera y los mantos subterráneos;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6722ADB3-0A27-4667-AA60-7B238EEE0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2485"/>
            <a:ext cx="78867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400" b="1" dirty="0"/>
              <a:t>INSTRUMENTOS DE PLANIFICACION DEL AMBITO LOCAL Y MICRO REGIONAL (Art. 34)</a:t>
            </a:r>
          </a:p>
        </p:txBody>
      </p:sp>
    </p:spTree>
    <p:extLst>
      <p:ext uri="{BB962C8B-B14F-4D97-AF65-F5344CB8AC3E}">
        <p14:creationId xmlns:p14="http://schemas.microsoft.com/office/powerpoint/2010/main" val="3267154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CF5F93-AF83-4609-B54C-26315D429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3593"/>
          </a:xfrm>
        </p:spPr>
        <p:txBody>
          <a:bodyPr>
            <a:normAutofit fontScale="90000"/>
          </a:bodyPr>
          <a:lstStyle/>
          <a:p>
            <a:r>
              <a:rPr lang="es-SV" dirty="0"/>
              <a:t>Planes de Desarrollo Urbano y Rural (Art.35 y 36)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7D1347D-8FF1-42B9-BA27-E1E6603B61D4}"/>
              </a:ext>
            </a:extLst>
          </p:cNvPr>
          <p:cNvSpPr/>
          <p:nvPr/>
        </p:nvSpPr>
        <p:spPr>
          <a:xfrm>
            <a:off x="526528" y="1227383"/>
            <a:ext cx="78867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000" dirty="0"/>
              <a:t>Art. 35.- Los planes de desarrollo urbano y rural tienen por objeto el ordenamiento y desarrollo integral del territorio para encauzar los procesos de desarrollo urbano y </a:t>
            </a:r>
            <a:r>
              <a:rPr lang="es-SV" sz="2000" b="1" dirty="0"/>
              <a:t>de Los planes de desarrollo urbano y rural </a:t>
            </a:r>
            <a:r>
              <a:rPr lang="es-SV" sz="2000" dirty="0"/>
              <a:t>serán de ámbito municipal o micro regional, abarcando siempre Municipios completos.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4C7DF8C-ECA2-4F86-863A-F14A535A7A7E}"/>
              </a:ext>
            </a:extLst>
          </p:cNvPr>
          <p:cNvSpPr/>
          <p:nvPr/>
        </p:nvSpPr>
        <p:spPr>
          <a:xfrm>
            <a:off x="527813" y="3177262"/>
            <a:ext cx="808837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000" dirty="0"/>
              <a:t>Los planes de desarrollo urbano y rural se configurarán a partir de los siguientes contenidos mínimos:</a:t>
            </a:r>
          </a:p>
          <a:p>
            <a:r>
              <a:rPr lang="es-SV" sz="2000" b="1" dirty="0"/>
              <a:t>1) Esquemas de estructura territorial, con consideración explícita de la dimensión ambiental y de los factores de riesgo.</a:t>
            </a:r>
          </a:p>
          <a:p>
            <a:r>
              <a:rPr lang="es-SV" sz="2000" b="1" dirty="0"/>
              <a:t>2) Zonificación del territorio y determinación de usos globales del suelo.</a:t>
            </a:r>
          </a:p>
          <a:p>
            <a:r>
              <a:rPr lang="es-SV" sz="2000" dirty="0"/>
              <a:t>3) Ordenamiento detallado de áreas para las que el plan así lo prevea.</a:t>
            </a:r>
          </a:p>
          <a:p>
            <a:r>
              <a:rPr lang="es-SV" sz="2000" dirty="0"/>
              <a:t>4) Ordenamiento simplificado de áreas de limitada dinámica urbanística y medidas de consolidación de sus núcleos de población.</a:t>
            </a:r>
          </a:p>
          <a:p>
            <a:r>
              <a:rPr lang="es-SV" sz="2000" dirty="0"/>
              <a:t>5) Previsiones para la gestión y desarrollo del plan.</a:t>
            </a:r>
          </a:p>
          <a:p>
            <a:r>
              <a:rPr lang="es-SV" sz="2000" b="1" dirty="0"/>
              <a:t>6) Previsiones para la mejora de vida de la población y para el desarrollo rural.</a:t>
            </a:r>
          </a:p>
        </p:txBody>
      </p:sp>
    </p:spTree>
    <p:extLst>
      <p:ext uri="{BB962C8B-B14F-4D97-AF65-F5344CB8AC3E}">
        <p14:creationId xmlns:p14="http://schemas.microsoft.com/office/powerpoint/2010/main" val="3563512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6AEF3C-06CC-4E8F-9E4C-E8C1C02F1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/>
          <a:lstStyle/>
          <a:p>
            <a:r>
              <a:rPr lang="es-SV" dirty="0"/>
              <a:t>ZONIFICACIÓN (Art. 62)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61797E3-C2C8-43B7-92C7-4C3A989C50A8}"/>
              </a:ext>
            </a:extLst>
          </p:cNvPr>
          <p:cNvSpPr/>
          <p:nvPr/>
        </p:nvSpPr>
        <p:spPr>
          <a:xfrm>
            <a:off x="643322" y="1412776"/>
            <a:ext cx="7673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dirty="0"/>
              <a:t>Zonas rurales: comprenden el conjunto del espacio rural con aprovechamientos primarios, que incluye actividades agropecuarias, agroindustriales y forestales; y para las que los instrumentos de planificación, no contemplan su transformación urbanística; y </a:t>
            </a:r>
          </a:p>
        </p:txBody>
      </p:sp>
    </p:spTree>
    <p:extLst>
      <p:ext uri="{BB962C8B-B14F-4D97-AF65-F5344CB8AC3E}">
        <p14:creationId xmlns:p14="http://schemas.microsoft.com/office/powerpoint/2010/main" val="3488260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77493B9-5BA0-4892-A960-AEFE2C1F3E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2378683"/>
              </p:ext>
            </p:extLst>
          </p:nvPr>
        </p:nvGraphicFramePr>
        <p:xfrm>
          <a:off x="180924" y="784502"/>
          <a:ext cx="8963076" cy="4546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64DD36B-FF3C-496F-83BF-2616FA2E71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5756670"/>
              </p:ext>
            </p:extLst>
          </p:nvPr>
        </p:nvGraphicFramePr>
        <p:xfrm>
          <a:off x="660507" y="5302546"/>
          <a:ext cx="7776864" cy="1502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5527C516-A06B-47A0-8BCE-4AA01F8F0A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1287095"/>
              </p:ext>
            </p:extLst>
          </p:nvPr>
        </p:nvGraphicFramePr>
        <p:xfrm>
          <a:off x="-8588" y="0"/>
          <a:ext cx="9152587" cy="784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F222B743-3AD2-4862-B234-A06FC722DFBC}"/>
              </a:ext>
            </a:extLst>
          </p:cNvPr>
          <p:cNvSpPr txBox="1"/>
          <p:nvPr/>
        </p:nvSpPr>
        <p:spPr>
          <a:xfrm>
            <a:off x="7167529" y="2721599"/>
            <a:ext cx="1870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Urbanización de baja densidad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6024F35-873F-426B-A2A2-F880DD8AFEF9}"/>
              </a:ext>
            </a:extLst>
          </p:cNvPr>
          <p:cNvSpPr txBox="1"/>
          <p:nvPr/>
        </p:nvSpPr>
        <p:spPr>
          <a:xfrm>
            <a:off x="105675" y="2719118"/>
            <a:ext cx="209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Proyectos turísticos y recreativos</a:t>
            </a:r>
          </a:p>
        </p:txBody>
      </p:sp>
    </p:spTree>
    <p:extLst>
      <p:ext uri="{BB962C8B-B14F-4D97-AF65-F5344CB8AC3E}">
        <p14:creationId xmlns:p14="http://schemas.microsoft.com/office/powerpoint/2010/main" val="1743301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428" y="203830"/>
            <a:ext cx="9142572" cy="6858000"/>
            <a:chOff x="23334" y="0"/>
            <a:chExt cx="9142572" cy="6858000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34" y="0"/>
              <a:ext cx="9142572" cy="6858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1778" y="4735919"/>
              <a:ext cx="2653410" cy="1713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6 CuadroTexto"/>
          <p:cNvSpPr txBox="1"/>
          <p:nvPr/>
        </p:nvSpPr>
        <p:spPr>
          <a:xfrm>
            <a:off x="159498" y="2924944"/>
            <a:ext cx="5450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312557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/>
              <a:t>Modelo de gestión territorial actual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SV" dirty="0"/>
              <a:t>La forma que adquiere nuestro territorio, debido a la ocupación que hacemos de él, es un reflejo no de la casualidad o de la desgracia, sino que el resultado de una “forma de hacer las cosas” en materia de planificación y gestión territorial, que difícilmente podría generar mejores resultados, si no fuera también por la fortuna o el azar.</a:t>
            </a:r>
            <a:endParaRPr lang="es-MX" dirty="0"/>
          </a:p>
          <a:p>
            <a:endParaRPr lang="es-MX" dirty="0"/>
          </a:p>
          <a:p>
            <a:r>
              <a:rPr lang="es-SV" dirty="0"/>
              <a:t>A esa forma o formas de hacer las cosas llamamos “modelo de gestión territorial”, es decir una serie de atributos que describen nuestro comportamiento institucional, social y económico respecto del uso del territorio y sus recursos.</a:t>
            </a:r>
            <a:endParaRPr lang="es-MX" dirty="0"/>
          </a:p>
          <a:p>
            <a:endParaRPr lang="es-MX" dirty="0"/>
          </a:p>
          <a:p>
            <a:r>
              <a:rPr lang="es-SV" dirty="0"/>
              <a:t>El modelo actual se caracteriza por rasgos diversos, pero hemos seleccionado algunos que ilustran los ámbitos más críticos, basándonos también en el análisis que hace el PQD:</a:t>
            </a: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30550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290" y="963729"/>
            <a:ext cx="6980830" cy="496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56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1181" y="1392643"/>
            <a:ext cx="9062684" cy="428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37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/>
              <a:t>Modelo territorial futuro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/>
              <a:t>Interpretando de manera libre los objetivos del PQD y su expresión en el uso del territorio, creemos que el país aspira a un modelo de ocupación poli-céntrico, inter-conectado y efectivamente abierta a la integración productiva con los países vecinos y con el mundo.</a:t>
            </a:r>
            <a:endParaRPr lang="es-MX" dirty="0"/>
          </a:p>
          <a:p>
            <a:endParaRPr lang="es-MX" dirty="0"/>
          </a:p>
          <a:p>
            <a:r>
              <a:rPr lang="es-SV" dirty="0"/>
              <a:t>Como una forma de estimular la discusión, proponemos esta primera imagen, esquemática, de esa aspiración, intentando hacerla realista y viable, consciente de los enormes retrasos existentes.</a:t>
            </a: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19799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8604" r="12603" b="8458"/>
          <a:stretch/>
        </p:blipFill>
        <p:spPr>
          <a:xfrm>
            <a:off x="169578" y="91709"/>
            <a:ext cx="9007418" cy="6674582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2"/>
          <a:stretch/>
        </p:blipFill>
        <p:spPr>
          <a:xfrm>
            <a:off x="308014" y="1258491"/>
            <a:ext cx="8083310" cy="507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54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217D700-E95E-4B26-9B52-19E0E48B712B}"/>
              </a:ext>
            </a:extLst>
          </p:cNvPr>
          <p:cNvGraphicFramePr/>
          <p:nvPr/>
        </p:nvGraphicFramePr>
        <p:xfrm>
          <a:off x="628650" y="365127"/>
          <a:ext cx="7886700" cy="104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EFE19A8D-2C68-470D-8F28-473AA735E9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3528" y="1628800"/>
          <a:ext cx="8496944" cy="4864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97353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6A9B5-412F-42A8-9FB0-E66C8160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719261"/>
          </a:xfrm>
        </p:spPr>
        <p:txBody>
          <a:bodyPr/>
          <a:lstStyle/>
          <a:p>
            <a:pPr algn="ctr"/>
            <a:r>
              <a:rPr lang="es-SV" b="1" dirty="0"/>
              <a:t>ENFOQUE CONCEPTUAL</a:t>
            </a:r>
          </a:p>
        </p:txBody>
      </p:sp>
    </p:spTree>
    <p:extLst>
      <p:ext uri="{BB962C8B-B14F-4D97-AF65-F5344CB8AC3E}">
        <p14:creationId xmlns:p14="http://schemas.microsoft.com/office/powerpoint/2010/main" val="428995074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8333</TotalTime>
  <Words>1977</Words>
  <Application>Microsoft Office PowerPoint</Application>
  <PresentationFormat>Presentación en pantalla (4:3)</PresentationFormat>
  <Paragraphs>131</Paragraphs>
  <Slides>27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1_Tema de Office</vt:lpstr>
      <vt:lpstr>Tema de Office</vt:lpstr>
      <vt:lpstr>Presentación de PowerPoint</vt:lpstr>
      <vt:lpstr>INDICE</vt:lpstr>
      <vt:lpstr>Modelo de gestión territorial actual</vt:lpstr>
      <vt:lpstr>Presentación de PowerPoint</vt:lpstr>
      <vt:lpstr>Presentación de PowerPoint</vt:lpstr>
      <vt:lpstr>Modelo territorial futuro</vt:lpstr>
      <vt:lpstr>Presentación de PowerPoint</vt:lpstr>
      <vt:lpstr>Presentación de PowerPoint</vt:lpstr>
      <vt:lpstr>ENFOQUE CONCEPTUAL</vt:lpstr>
      <vt:lpstr>Presentación de PowerPoint</vt:lpstr>
      <vt:lpstr>GOBERNANZA</vt:lpstr>
      <vt:lpstr>Presentación de PowerPoint</vt:lpstr>
      <vt:lpstr>El modelo territorial desde: El Buen Vivir </vt:lpstr>
      <vt:lpstr>En Buen vivir se materializa en logros de largo plazo, agrupados en tres categorías:</vt:lpstr>
      <vt:lpstr>Buen vivir: participación, planeación y transformación del Estado</vt:lpstr>
      <vt:lpstr>Presentación de PowerPoint</vt:lpstr>
      <vt:lpstr>CONSIDERACIONES</vt:lpstr>
      <vt:lpstr>Finalidad y Ámbito de Aplicación de la Ley (Art. 2)</vt:lpstr>
      <vt:lpstr>DEFINICIONES (Art. 4)</vt:lpstr>
      <vt:lpstr>Presentación de PowerPoint</vt:lpstr>
      <vt:lpstr>CONTENIDOS DEL PLAN NACIONAL (Art. 26)</vt:lpstr>
      <vt:lpstr>PLANES DEPARTAMENTALES (Art. 31)</vt:lpstr>
      <vt:lpstr>INSTRUMENTOS DE PLANIFICACION DEL AMBITO LOCAL Y MICRO REGIONAL (Art. 34)</vt:lpstr>
      <vt:lpstr>Planes de Desarrollo Urbano y Rural (Art.35 y 36)</vt:lpstr>
      <vt:lpstr>ZONIFICACIÓN (Art. 62)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 Ulises Escobar Calles</dc:creator>
  <cp:lastModifiedBy>Blanca Mirna Benavides</cp:lastModifiedBy>
  <cp:revision>618</cp:revision>
  <dcterms:created xsi:type="dcterms:W3CDTF">2017-06-12T15:45:05Z</dcterms:created>
  <dcterms:modified xsi:type="dcterms:W3CDTF">2018-07-26T03:52:37Z</dcterms:modified>
</cp:coreProperties>
</file>