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94" r:id="rId3"/>
    <p:sldId id="291" r:id="rId4"/>
    <p:sldId id="293" r:id="rId5"/>
    <p:sldId id="285" r:id="rId6"/>
    <p:sldId id="292" r:id="rId7"/>
    <p:sldId id="296" r:id="rId8"/>
    <p:sldId id="290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27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A2276-C7EE-445B-8B75-4B1996447C6B}">
  <a:tblStyle styleId="{944A2276-C7EE-445B-8B75-4B1996447C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8" autoAdjust="0"/>
  </p:normalViewPr>
  <p:slideViewPr>
    <p:cSldViewPr snapToGrid="0">
      <p:cViewPr>
        <p:scale>
          <a:sx n="60" d="100"/>
          <a:sy n="60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749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6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24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s-SV" sz="1100" dirty="0" smtClean="0"/>
              <a:t>Organización de las Naciones Unidas para la Alimentación y la Agricultura (FAO), la Organización para la Cooperación y el Desarrollo (OCDE) y el Fondo de las Naciones Unidas para el Desarrollo de la Capitalización (FNUDC).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9249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4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15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454138" y="3672704"/>
            <a:ext cx="7072077" cy="2109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SV" sz="2800" dirty="0" smtClean="0"/>
              <a:t>Estudio sobre el desarrollo de los territorios rurales en Centroamérica y Republica Dominicana.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74" y="836854"/>
            <a:ext cx="6578606" cy="89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63321" y="1038313"/>
            <a:ext cx="7891604" cy="4511149"/>
          </a:xfrm>
        </p:spPr>
        <p:txBody>
          <a:bodyPr/>
          <a:lstStyle/>
          <a:p>
            <a:pPr marL="38100" indent="0" algn="just">
              <a:buNone/>
            </a:pPr>
            <a:r>
              <a:rPr lang="es-SV" sz="2400" dirty="0" smtClean="0"/>
              <a:t>3. En </a:t>
            </a:r>
            <a:r>
              <a:rPr lang="es-SV" sz="2400" dirty="0"/>
              <a:t>la última década, los países de la región han realizado importantes </a:t>
            </a:r>
            <a:r>
              <a:rPr lang="es-SV" sz="2400" b="1" dirty="0"/>
              <a:t>avances</a:t>
            </a:r>
            <a:r>
              <a:rPr lang="es-SV" sz="2400" dirty="0"/>
              <a:t> en relación a la </a:t>
            </a:r>
            <a:r>
              <a:rPr lang="es-SV" sz="2400" b="1" dirty="0"/>
              <a:t>territorialización de la políticas y la inversión pública, así como la articulación de la acción institucional </a:t>
            </a:r>
            <a:r>
              <a:rPr lang="es-SV" sz="2400" dirty="0"/>
              <a:t>en los distintos niveles espaciales (gobernanza vertical multinivel), estableciendo asimismo espacios participativos en los distintos niveles de planificación (gobernanza horizontal); </a:t>
            </a:r>
            <a:r>
              <a:rPr lang="es-SV" sz="2400" b="1" dirty="0"/>
              <a:t>persisten</a:t>
            </a:r>
            <a:r>
              <a:rPr lang="es-SV" sz="2400" dirty="0"/>
              <a:t>, sin embargo, </a:t>
            </a:r>
            <a:r>
              <a:rPr lang="es-SV" sz="2400" b="1" dirty="0"/>
              <a:t>dificultades que condicionan la efectiva coordinación y articulación</a:t>
            </a:r>
            <a:r>
              <a:rPr lang="es-SV" sz="2400" dirty="0"/>
              <a:t> de las necesidades recogidas en los planes de los distintos niveles espaciales y la planificación sectorial-nacional.</a:t>
            </a: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05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26" t="16175" r="3114" b="22186"/>
          <a:stretch/>
        </p:blipFill>
        <p:spPr>
          <a:xfrm>
            <a:off x="0" y="503523"/>
            <a:ext cx="9191315" cy="5471410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554636" y="1312990"/>
            <a:ext cx="8244590" cy="3663741"/>
          </a:xfrm>
        </p:spPr>
        <p:txBody>
          <a:bodyPr/>
          <a:lstStyle/>
          <a:p>
            <a:pPr marL="38100" indent="0">
              <a:buNone/>
            </a:pPr>
            <a:r>
              <a:rPr lang="es-SV" sz="2400" dirty="0" smtClean="0"/>
              <a:t>4. Aunque </a:t>
            </a:r>
            <a:r>
              <a:rPr lang="es-SV" sz="2400" dirty="0"/>
              <a:t>con </a:t>
            </a:r>
            <a:r>
              <a:rPr lang="es-SV" sz="2400" b="1" dirty="0"/>
              <a:t>diferente intensidad</a:t>
            </a:r>
            <a:r>
              <a:rPr lang="es-SV" sz="2400" dirty="0"/>
              <a:t>, todos los países de la región están </a:t>
            </a:r>
            <a:r>
              <a:rPr lang="es-SV" sz="2400" b="1" dirty="0"/>
              <a:t>impulsando procesos de descentralización y/o desconcentración que convierten a los Gobiernos Locales en actores claves </a:t>
            </a:r>
            <a:r>
              <a:rPr lang="es-SV" sz="2400" dirty="0"/>
              <a:t>para implementar las políticas de DRT; sin embargo, las </a:t>
            </a:r>
            <a:r>
              <a:rPr lang="es-SV" sz="2400" b="1" dirty="0"/>
              <a:t>capacidades de gestión de los gobiernos locales son en general limitadas</a:t>
            </a:r>
            <a:r>
              <a:rPr lang="es-SV" sz="2400" dirty="0"/>
              <a:t>, y a este nivel hay un </a:t>
            </a:r>
            <a:r>
              <a:rPr lang="es-SV" sz="2400" b="1" dirty="0"/>
              <a:t>gran desconocimiento del enfoque </a:t>
            </a:r>
            <a:r>
              <a:rPr lang="es-SV" sz="2400" dirty="0"/>
              <a:t>de </a:t>
            </a:r>
            <a:r>
              <a:rPr lang="es-SV" sz="2400" dirty="0" smtClean="0"/>
              <a:t>DRT </a:t>
            </a:r>
            <a:r>
              <a:rPr lang="es-SV" sz="2400" dirty="0"/>
              <a:t>que, en general, </a:t>
            </a:r>
            <a:r>
              <a:rPr lang="es-SV" sz="2400" b="1" dirty="0"/>
              <a:t>no hace parte de los instrumentos de planificación y desarrollo local</a:t>
            </a:r>
            <a:r>
              <a:rPr lang="es-SV" sz="2400" dirty="0"/>
              <a:t>.</a:t>
            </a: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9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AAA59F"/>
              </a:clrFrom>
              <a:clrTo>
                <a:srgbClr val="AAA59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" y="587688"/>
            <a:ext cx="9140667" cy="5141626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344773" y="1340769"/>
            <a:ext cx="8499423" cy="3663741"/>
          </a:xfrm>
        </p:spPr>
        <p:txBody>
          <a:bodyPr/>
          <a:lstStyle/>
          <a:p>
            <a:pPr marL="38100" indent="0">
              <a:buNone/>
            </a:pPr>
            <a:r>
              <a:rPr lang="es-SV" sz="2400" dirty="0" smtClean="0"/>
              <a:t>5. Los </a:t>
            </a:r>
            <a:r>
              <a:rPr lang="es-SV" sz="2400" dirty="0"/>
              <a:t>SNP de todos los países impulsan esquemas orientados a propiciar </a:t>
            </a:r>
            <a:r>
              <a:rPr lang="es-SV" sz="2400" b="1" dirty="0"/>
              <a:t>procesos participativos en la formulación de los instrumentos de planificación y en la implementación de las políticas públicas.</a:t>
            </a:r>
            <a:r>
              <a:rPr lang="es-SV" sz="2400" dirty="0"/>
              <a:t> (Gobernanza horizontal Multinivel). En todas estas instancias se contempla la participación de representantes de la sociedad civil; su implementación efectiva es limitada y no está exenta de dificultades.</a:t>
            </a: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63022" y="1140489"/>
            <a:ext cx="4038762" cy="3663741"/>
          </a:xfrm>
        </p:spPr>
        <p:txBody>
          <a:bodyPr/>
          <a:lstStyle/>
          <a:p>
            <a:pPr marL="38100" indent="0">
              <a:buNone/>
            </a:pPr>
            <a:r>
              <a:rPr lang="es-SV" sz="2400" dirty="0" smtClean="0"/>
              <a:t>6. A pesar de la </a:t>
            </a:r>
            <a:r>
              <a:rPr lang="es-SV" sz="2400" b="1" dirty="0" smtClean="0"/>
              <a:t>existencia</a:t>
            </a:r>
            <a:r>
              <a:rPr lang="es-SV" sz="2400" dirty="0" smtClean="0"/>
              <a:t> de distintos </a:t>
            </a:r>
            <a:r>
              <a:rPr lang="es-SV" sz="2400" b="1" dirty="0" smtClean="0"/>
              <a:t>mecanismos</a:t>
            </a:r>
            <a:r>
              <a:rPr lang="es-SV" sz="2400" dirty="0" smtClean="0"/>
              <a:t> e </a:t>
            </a:r>
            <a:r>
              <a:rPr lang="es-SV" sz="2400" b="1" dirty="0" smtClean="0"/>
              <a:t>instancias de diálogo-participación de </a:t>
            </a:r>
            <a:r>
              <a:rPr lang="es-SV" sz="2400" b="1" dirty="0"/>
              <a:t>la sociedad civil y el sector privado</a:t>
            </a:r>
            <a:r>
              <a:rPr lang="es-SV" sz="2400" dirty="0"/>
              <a:t> en los </a:t>
            </a:r>
            <a:r>
              <a:rPr lang="es-SV" sz="2400" dirty="0" smtClean="0"/>
              <a:t>procesos </a:t>
            </a:r>
            <a:r>
              <a:rPr lang="es-SV" sz="2400" dirty="0"/>
              <a:t>de planificación, su participación es baja y su incidencia efectiva en el diseño de políticas públicas es aún limitada.</a:t>
            </a: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13</a:t>
            </a:fld>
            <a:endParaRPr lang="es-SV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57"/>
          <a:stretch/>
        </p:blipFill>
        <p:spPr>
          <a:xfrm>
            <a:off x="5113959" y="1151611"/>
            <a:ext cx="4045031" cy="35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90" y="559499"/>
            <a:ext cx="6836353" cy="5356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970" y="2666158"/>
            <a:ext cx="7392172" cy="1143000"/>
          </a:xfrm>
        </p:spPr>
        <p:txBody>
          <a:bodyPr/>
          <a:lstStyle/>
          <a:p>
            <a:pPr algn="ctr"/>
            <a:r>
              <a:rPr lang="es-SV" b="1" dirty="0"/>
              <a:t>HALLAZGOS Y CONCLUSIONES A NIVEL </a:t>
            </a:r>
            <a:r>
              <a:rPr lang="es-SV" b="1" dirty="0" smtClean="0"/>
              <a:t>REGIONAL</a:t>
            </a:r>
            <a:endParaRPr lang="es-SV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52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329784" y="794322"/>
            <a:ext cx="4512039" cy="36637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SV" sz="1800" dirty="0" smtClean="0"/>
              <a:t>Es necesario </a:t>
            </a:r>
            <a:r>
              <a:rPr lang="es-SV" sz="1800" b="1" dirty="0" smtClean="0"/>
              <a:t>consolidar</a:t>
            </a:r>
            <a:r>
              <a:rPr lang="es-SV" sz="1800" dirty="0" smtClean="0"/>
              <a:t> </a:t>
            </a:r>
            <a:r>
              <a:rPr lang="es-SV" sz="1800" dirty="0"/>
              <a:t>un esquema regional de </a:t>
            </a:r>
            <a:r>
              <a:rPr lang="es-SV" sz="1800" dirty="0" smtClean="0"/>
              <a:t>coordinación que aún es débil.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SV" sz="1800" dirty="0" smtClean="0"/>
              <a:t>Es necesario </a:t>
            </a:r>
            <a:r>
              <a:rPr lang="es-SV" sz="1800" b="1" dirty="0" smtClean="0"/>
              <a:t>transitar a un enfoque único</a:t>
            </a:r>
            <a:r>
              <a:rPr lang="es-SV" sz="1800" dirty="0" smtClean="0"/>
              <a:t> por tanto es necesario fortalecer el CR-ECADERT para mejorar su </a:t>
            </a:r>
            <a:r>
              <a:rPr lang="es-SV" sz="1800" dirty="0"/>
              <a:t>operatividad  para que </a:t>
            </a:r>
            <a:r>
              <a:rPr lang="es-SV" sz="1800" b="1" dirty="0"/>
              <a:t>integre a otros grupos </a:t>
            </a:r>
            <a:r>
              <a:rPr lang="es-SV" sz="1800" dirty="0" smtClean="0"/>
              <a:t>(indígenas</a:t>
            </a:r>
            <a:r>
              <a:rPr lang="es-SV" sz="1800" dirty="0"/>
              <a:t>, mujer rural, juventud rural) y para que esté abierta a las otras instancias del SICA.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SV" sz="1800" b="1" dirty="0" smtClean="0"/>
              <a:t>Evaluar los mecanismos de apoyo y trabajo</a:t>
            </a:r>
            <a:r>
              <a:rPr lang="es-SV" sz="1800" dirty="0" smtClean="0"/>
              <a:t> en red que aportan valor agregado, mantener y financiar sus actividades.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15</a:t>
            </a:fld>
            <a:endParaRPr lang="es-SV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07"/>
          <a:stretch/>
        </p:blipFill>
        <p:spPr>
          <a:xfrm>
            <a:off x="4816651" y="913566"/>
            <a:ext cx="4342340" cy="4288020"/>
          </a:xfrm>
          <a:prstGeom prst="rect">
            <a:avLst/>
          </a:prstGeom>
        </p:spPr>
      </p:pic>
      <p:sp>
        <p:nvSpPr>
          <p:cNvPr id="5" name="Marcador de texto 6"/>
          <p:cNvSpPr txBox="1">
            <a:spLocks/>
          </p:cNvSpPr>
          <p:nvPr/>
        </p:nvSpPr>
        <p:spPr>
          <a:xfrm>
            <a:off x="314795" y="5205876"/>
            <a:ext cx="8045860" cy="115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SV" sz="1800" dirty="0" smtClean="0"/>
              <a:t>Debe </a:t>
            </a:r>
            <a:r>
              <a:rPr lang="es-SV" sz="1800" b="1" dirty="0" smtClean="0"/>
              <a:t>reforzarse la </a:t>
            </a:r>
            <a:r>
              <a:rPr lang="es-SV" sz="1800" b="1" dirty="0" err="1" smtClean="0"/>
              <a:t>multisectorialidad</a:t>
            </a:r>
            <a:r>
              <a:rPr lang="es-SV" sz="1800" b="1" dirty="0" smtClean="0"/>
              <a:t> de DRT</a:t>
            </a:r>
            <a:r>
              <a:rPr lang="es-SV" sz="1800" dirty="0" smtClean="0"/>
              <a:t>, incorporando otras instancias del SICA y </a:t>
            </a:r>
            <a:r>
              <a:rPr lang="es-SV" sz="1800" b="1" dirty="0" smtClean="0"/>
              <a:t>crear sinergias con otras políticas regionales</a:t>
            </a:r>
            <a:r>
              <a:rPr lang="es-SV" sz="1800" dirty="0" smtClean="0"/>
              <a:t>, para fortalecer los mecanismos de trabajo intersectorial</a:t>
            </a:r>
          </a:p>
        </p:txBody>
      </p:sp>
    </p:spTree>
    <p:extLst>
      <p:ext uri="{BB962C8B-B14F-4D97-AF65-F5344CB8AC3E}">
        <p14:creationId xmlns:p14="http://schemas.microsoft.com/office/powerpoint/2010/main" val="38427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 idx="4294967295"/>
          </p:nvPr>
        </p:nvSpPr>
        <p:spPr>
          <a:xfrm>
            <a:off x="944161" y="1179141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7ECEFD"/>
                </a:solidFill>
              </a:rPr>
              <a:t>Gracias!</a:t>
            </a:r>
            <a:endParaRPr sz="6600" dirty="0">
              <a:solidFill>
                <a:srgbClr val="7ECEFD"/>
              </a:solidFill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700" y="2631412"/>
            <a:ext cx="7586875" cy="1143000"/>
          </a:xfrm>
        </p:spPr>
        <p:txBody>
          <a:bodyPr/>
          <a:lstStyle/>
          <a:p>
            <a:r>
              <a:rPr lang="es-SV" dirty="0"/>
              <a:t>Estudio Conjunto entre FAO y JICA sobre el Desarrollo de los Territorios Rurales en Centroamérica y la República Dominicana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07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918" y="556004"/>
            <a:ext cx="8088923" cy="667885"/>
          </a:xfrm>
        </p:spPr>
        <p:txBody>
          <a:bodyPr/>
          <a:lstStyle/>
          <a:p>
            <a:r>
              <a:rPr lang="es-SV" dirty="0" smtClean="0"/>
              <a:t>Objetivo.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5836" y="1432839"/>
            <a:ext cx="8539089" cy="5140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SV" sz="2800" dirty="0" smtClean="0"/>
              <a:t>Presentar </a:t>
            </a:r>
            <a:r>
              <a:rPr lang="es-SV" sz="2800" dirty="0"/>
              <a:t>de forma resumida e integrada los principales avances y desafíos comunes identificados en los países de Estudio, en relación a la </a:t>
            </a:r>
            <a:r>
              <a:rPr lang="es-SV" sz="2800" i="1" dirty="0"/>
              <a:t>Institucionalidad para el Desarrollo Rural Territorial (DRT</a:t>
            </a:r>
            <a:r>
              <a:rPr lang="es-SV" sz="2800" i="1" dirty="0" smtClean="0"/>
              <a:t>)</a:t>
            </a:r>
            <a:endParaRPr lang="es-SV" sz="280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3</a:t>
            </a:fld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204" y="3422379"/>
            <a:ext cx="2743638" cy="28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434215" y="1335701"/>
            <a:ext cx="827532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4400" b="1" dirty="0" smtClean="0">
                <a:solidFill>
                  <a:srgbClr val="7ECEFD"/>
                </a:solidFill>
              </a:rPr>
              <a:t>Metodología.</a:t>
            </a:r>
            <a:endParaRPr sz="4400" b="1"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2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7963" y="365760"/>
            <a:ext cx="8187397" cy="5788290"/>
          </a:xfrm>
        </p:spPr>
        <p:txBody>
          <a:bodyPr/>
          <a:lstStyle/>
          <a:p>
            <a:r>
              <a:rPr lang="es-SV" sz="2000" dirty="0" smtClean="0"/>
              <a:t>Toma </a:t>
            </a:r>
            <a:r>
              <a:rPr lang="es-SV" sz="2000" dirty="0"/>
              <a:t>como referencia inicial la "Metodología Territorial </a:t>
            </a:r>
            <a:r>
              <a:rPr lang="es-SV" sz="2000" dirty="0" err="1"/>
              <a:t>Policy</a:t>
            </a:r>
            <a:r>
              <a:rPr lang="es-SV" sz="2000" dirty="0"/>
              <a:t> </a:t>
            </a:r>
            <a:r>
              <a:rPr lang="es-SV" sz="2000" dirty="0" err="1"/>
              <a:t>Review</a:t>
            </a:r>
            <a:r>
              <a:rPr lang="es-SV" sz="2000" dirty="0"/>
              <a:t>, Desarrollo Rural Territorial y Seguridad Alimentaria Nutricional" preparada </a:t>
            </a:r>
            <a:r>
              <a:rPr lang="es-SV" sz="2000" dirty="0" smtClean="0"/>
              <a:t>por FAO, OCDE y FNUDC.</a:t>
            </a:r>
          </a:p>
          <a:p>
            <a:pPr marL="38100" indent="0">
              <a:buNone/>
            </a:pPr>
            <a:endParaRPr lang="es-SV" sz="2000" dirty="0" smtClean="0"/>
          </a:p>
          <a:p>
            <a:r>
              <a:rPr lang="es-SV" sz="2000" dirty="0" smtClean="0"/>
              <a:t>Se adapto </a:t>
            </a:r>
            <a:r>
              <a:rPr lang="es-SV" sz="2000" dirty="0"/>
              <a:t>a la disponibilidad de información en los </a:t>
            </a:r>
            <a:r>
              <a:rPr lang="es-SV" sz="2000" dirty="0" smtClean="0"/>
              <a:t>países.</a:t>
            </a:r>
          </a:p>
          <a:p>
            <a:pPr marL="38100" indent="0">
              <a:buNone/>
            </a:pPr>
            <a:endParaRPr lang="es-SV" sz="2000" dirty="0" smtClean="0"/>
          </a:p>
          <a:p>
            <a:r>
              <a:rPr lang="es-SV" sz="2000" dirty="0"/>
              <a:t>La elaboración del Estudio incorporó un amplio proceso de consulta y validación con actores institucionales y sociales en los países y a nivel regional (SICA). </a:t>
            </a:r>
            <a:endParaRPr lang="es-SV" sz="2000" dirty="0" smtClean="0"/>
          </a:p>
          <a:p>
            <a:endParaRPr lang="es-SV" sz="2000" dirty="0"/>
          </a:p>
          <a:p>
            <a:r>
              <a:rPr lang="es-SV" sz="2000" dirty="0" smtClean="0"/>
              <a:t>Se </a:t>
            </a:r>
            <a:r>
              <a:rPr lang="es-SV" sz="2000" dirty="0"/>
              <a:t>hicieron dos giras de </a:t>
            </a:r>
            <a:r>
              <a:rPr lang="es-SV" sz="2000" dirty="0" smtClean="0"/>
              <a:t>campo, </a:t>
            </a:r>
            <a:r>
              <a:rPr lang="es-SV" sz="2000" dirty="0"/>
              <a:t>que contemplaron entrevistas, conversatorios y talleres con Instituciones públicas rectoras del DRT y de planificación, instituciones sectoriales vinculadas a DRT, Gobiernos Locales, Sector privado empresarial, Gremios, Organizaciones de sociedad civil, Academia y Agencias de Cooperación, entre otros</a:t>
            </a:r>
            <a:endParaRPr lang="es-SV" sz="2000" dirty="0" smtClean="0"/>
          </a:p>
          <a:p>
            <a:endParaRPr lang="es-SV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55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434215" y="2265867"/>
            <a:ext cx="827532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7ECEFD"/>
                </a:solidFill>
              </a:rPr>
              <a:t>2</a:t>
            </a:r>
            <a:r>
              <a:rPr lang="en" sz="4000" b="1" dirty="0" smtClean="0">
                <a:solidFill>
                  <a:srgbClr val="7ECEFD"/>
                </a:solidFill>
              </a:rPr>
              <a:t>.</a:t>
            </a:r>
            <a:endParaRPr sz="4000" b="1" dirty="0">
              <a:solidFill>
                <a:srgbClr val="7ECEFD"/>
              </a:solidFill>
            </a:endParaRPr>
          </a:p>
          <a:p>
            <a:pPr lvl="0"/>
            <a:r>
              <a:rPr lang="es-SV" sz="2400" b="1" dirty="0"/>
              <a:t>AVANCES Y DESAFÍOS EN LA INSTITUCIONALIDAD PARA EL DESARROLLO RURAL TERRITORIAL</a:t>
            </a:r>
            <a:endParaRPr sz="2400" b="1"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0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90" y="559499"/>
            <a:ext cx="6836353" cy="5356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077" y="2666158"/>
            <a:ext cx="8481848" cy="1143000"/>
          </a:xfrm>
        </p:spPr>
        <p:txBody>
          <a:bodyPr/>
          <a:lstStyle/>
          <a:p>
            <a:pPr algn="ctr"/>
            <a:r>
              <a:rPr lang="es-SV" sz="4000" b="1" dirty="0"/>
              <a:t>HALLAZGOS Y CONCLUSIONES A NIVEL DE PAÍSES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18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296192" y="285029"/>
            <a:ext cx="5157728" cy="3663741"/>
          </a:xfrm>
        </p:spPr>
        <p:txBody>
          <a:bodyPr/>
          <a:lstStyle/>
          <a:p>
            <a:pPr marL="38100" indent="0">
              <a:buNone/>
            </a:pPr>
            <a:r>
              <a:rPr lang="es-SV" sz="2400" dirty="0" smtClean="0"/>
              <a:t>1. Los </a:t>
            </a:r>
            <a:r>
              <a:rPr lang="es-SV" sz="2400" dirty="0"/>
              <a:t>países estudiados presentan importantes </a:t>
            </a:r>
            <a:r>
              <a:rPr lang="es-SV" sz="2400" b="1" dirty="0"/>
              <a:t>brechas socioeconómicas entre las zonas urbanas y </a:t>
            </a:r>
            <a:r>
              <a:rPr lang="es-SV" sz="2400" b="1" dirty="0" smtClean="0"/>
              <a:t>rurales</a:t>
            </a:r>
            <a:r>
              <a:rPr lang="es-SV" sz="2400" dirty="0" smtClean="0"/>
              <a:t>; </a:t>
            </a:r>
            <a:r>
              <a:rPr lang="es-SV" sz="2400" dirty="0"/>
              <a:t>los distintos indicadores muestran una manifiesta </a:t>
            </a:r>
            <a:r>
              <a:rPr lang="es-SV" sz="2400" b="1" dirty="0"/>
              <a:t>desventaja para la población rural</a:t>
            </a:r>
            <a:r>
              <a:rPr lang="es-SV" sz="2400" dirty="0"/>
              <a:t>, cuyas condiciones de vida y posibilidades de desarrollo se ven reducidas por múltiples barreras, entre otras, una menor densidad de dotaciones y equipamientos públicos, y una </a:t>
            </a:r>
            <a:r>
              <a:rPr lang="es-SV" sz="2400" b="1" dirty="0"/>
              <a:t>estructura económica frágil que origina migraciones a los núcleos modernos y al exterior</a:t>
            </a:r>
            <a:r>
              <a:rPr lang="es-SV" sz="2400" b="1" dirty="0" smtClean="0"/>
              <a:t>.</a:t>
            </a:r>
          </a:p>
          <a:p>
            <a:pPr marL="38100" indent="0">
              <a:buNone/>
            </a:pP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8</a:t>
            </a:fld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131" y="584574"/>
            <a:ext cx="3362794" cy="50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782077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63321" y="1372493"/>
            <a:ext cx="7617254" cy="3663741"/>
          </a:xfrm>
        </p:spPr>
        <p:txBody>
          <a:bodyPr/>
          <a:lstStyle/>
          <a:p>
            <a:pPr marL="38100" indent="0">
              <a:buNone/>
            </a:pPr>
            <a:r>
              <a:rPr lang="es-SV" sz="2400" dirty="0" smtClean="0"/>
              <a:t>2</a:t>
            </a:r>
            <a:r>
              <a:rPr lang="es-SV" sz="2400" dirty="0"/>
              <a:t>. Progresivamente el concepto de DRT impulsado por la ECADERT está siendo recogido en las Estrategias Nacionales de Desarrollo y/o Planes de Gobierno de los países del SICA; no obstante, </a:t>
            </a:r>
            <a:r>
              <a:rPr lang="es-SV" sz="2400" b="1" dirty="0"/>
              <a:t>su incorporación efectiva en las políticas públicas es baja</a:t>
            </a:r>
            <a:r>
              <a:rPr lang="es-SV" sz="2400" dirty="0"/>
              <a:t>: solo Costa Rica y Guatemala tienen políticas específicas para el DRT, y presentan avances en el marco institucional para su implementación.</a:t>
            </a:r>
          </a:p>
          <a:p>
            <a:pPr marL="38100" indent="0">
              <a:buNone/>
            </a:pPr>
            <a:endParaRPr lang="es-SV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89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794</Words>
  <Application>Microsoft Office PowerPoint</Application>
  <PresentationFormat>Presentación en pantalla (4:3)</PresentationFormat>
  <Paragraphs>43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Lato</vt:lpstr>
      <vt:lpstr>Raleway</vt:lpstr>
      <vt:lpstr>Wingdings</vt:lpstr>
      <vt:lpstr>Antonio template</vt:lpstr>
      <vt:lpstr>Estudio sobre el desarrollo de los territorios rurales en Centroamérica y Republica Dominicana.</vt:lpstr>
      <vt:lpstr>Estudio Conjunto entre FAO y JICA sobre el Desarrollo de los Territorios Rurales en Centroamérica y la República Dominicana</vt:lpstr>
      <vt:lpstr>Objetivo.</vt:lpstr>
      <vt:lpstr>Metodología.</vt:lpstr>
      <vt:lpstr>Presentación de PowerPoint</vt:lpstr>
      <vt:lpstr>2. AVANCES Y DESAFÍOS EN LA INSTITUCIONALIDAD PARA EL DESARROLLO RURAL TERRITORIAL</vt:lpstr>
      <vt:lpstr>HALLAZGOS Y CONCLUSIONES A NIVEL DE PAÍSES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HALLAZGOS Y CONCLUSIONES A NIVEL REGIONAL</vt:lpstr>
      <vt:lpstr>Presentación de PowerPoint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sobre el fenomeno de la sequia en El Salvador</dc:title>
  <dc:creator>Carcamo, Raul (FAOSV)</dc:creator>
  <cp:lastModifiedBy>HP</cp:lastModifiedBy>
  <cp:revision>58</cp:revision>
  <dcterms:modified xsi:type="dcterms:W3CDTF">2018-07-26T14:01:24Z</dcterms:modified>
</cp:coreProperties>
</file>