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</p:sldMasterIdLst>
  <p:notesMasterIdLst>
    <p:notesMasterId r:id="rId17"/>
  </p:notesMasterIdLst>
  <p:handoutMasterIdLst>
    <p:handoutMasterId r:id="rId18"/>
  </p:handoutMasterIdLst>
  <p:sldIdLst>
    <p:sldId id="262" r:id="rId5"/>
    <p:sldId id="279" r:id="rId6"/>
    <p:sldId id="321" r:id="rId7"/>
    <p:sldId id="315" r:id="rId8"/>
    <p:sldId id="322" r:id="rId9"/>
    <p:sldId id="316" r:id="rId10"/>
    <p:sldId id="317" r:id="rId11"/>
    <p:sldId id="323" r:id="rId12"/>
    <p:sldId id="318" r:id="rId13"/>
    <p:sldId id="319" r:id="rId14"/>
    <p:sldId id="320" r:id="rId15"/>
    <p:sldId id="283" r:id="rId16"/>
  </p:sldIdLst>
  <p:sldSz cx="12192000" cy="6858000"/>
  <p:notesSz cx="7010400" cy="92964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876" y="12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36733433-91C9-4F25-89C5-2049FA2AC72A}" type="datetime1">
              <a:rPr lang="es-ES" smtClean="0"/>
              <a:t>30/07/2018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0F42799A-0270-465F-BFBB-B1E8788AA761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8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30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61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22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9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63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C5101-B6E1-4C2F-96CC-D4D7C5FEAAF7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2578-7180-4CCB-9A96-7D1B03AD95AA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7" y="2818500"/>
            <a:ext cx="12142641" cy="2296266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93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6368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779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93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76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áge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10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 eaLnBrk="1" latinLnBrk="0" hangingPunct="1">
              <a:buNone/>
              <a:defRPr kumimoji="0" lang="es-E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3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81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764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3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" y="20550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9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89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5105403"/>
            <a:ext cx="109728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6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5733256"/>
            <a:ext cx="12192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C7336-B85B-4E7E-BC21-81D785E9499B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8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5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07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65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609600"/>
            <a:ext cx="4011084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1435104"/>
            <a:ext cx="4011084" cy="3822699"/>
          </a:xfrm>
        </p:spPr>
        <p:txBody>
          <a:bodyPr/>
          <a:lstStyle>
            <a:lvl1pPr marL="0" indent="0" eaLnBrk="1" latinLnBrk="0" hangingPunct="1">
              <a:buNone/>
              <a:defRPr kumimoji="0" lang="es-E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3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3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01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prstClr val="white"/>
                </a:solidFill>
              </a:rPr>
              <a:pPr/>
              <a:t>30/07/2018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19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5824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41"/>
            <a:ext cx="27432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68072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75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5EB2-78F8-446F-9D6E-75B4AF4D35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4481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56EE-21B9-4249-9699-3B66FB6DA4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5304"/>
      </p:ext>
    </p:extLst>
  </p:cSld>
  <p:clrMapOvr>
    <a:masterClrMapping/>
  </p:clrMapOvr>
  <p:transition spd="med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1F27-822A-440B-958B-FB40EBF660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2398"/>
      </p:ext>
    </p:extLst>
  </p:cSld>
  <p:clrMapOvr>
    <a:masterClrMapping/>
  </p:clrMapOvr>
  <p:transition spd="med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6085-B71C-4DD8-88DA-2F6E9780DA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7841"/>
      </p:ext>
    </p:extLst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DE82-E601-47B9-A80F-DD1F74A685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4852"/>
      </p:ext>
    </p:extLst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4589B-E66D-4767-8F43-D8BA550E64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612"/>
      </p:ext>
    </p:extLst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9073-7098-418C-9973-3FFF098A63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0276"/>
      </p:ext>
    </p:extLst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D0C1-48A6-416B-ABF7-10EF67923A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9321"/>
      </p:ext>
    </p:extLst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A170-E124-4B97-8104-BB97513BE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4952"/>
      </p:ext>
    </p:extLst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2753-A971-469A-8DDE-F4220F280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8523"/>
      </p:ext>
    </p:extLst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A28A-9C5E-4E0B-84C2-811F955AF4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6975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2FC1E-83DA-4E03-9666-93C59D8ACCEA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923C-BB7B-4358-B42C-F524E625D7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7342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153A9-469E-4B41-9F8D-6E09C4AFB7F0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DA510-67ED-4878-A088-E9242C8AA6FD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FFF32-C91A-4880-A5BC-2E29719B4A91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5E879E85-5BBE-4DC3-949C-B551255CCB64}" type="datetime1">
              <a:rPr lang="es-ES" noProof="0" smtClean="0"/>
              <a:t>30/07/2018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60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s-SV">
                <a:solidFill>
                  <a:srgbClr val="262626">
                    <a:tint val="75000"/>
                  </a:srgbClr>
                </a:solidFill>
              </a:rPr>
              <a:pPr/>
              <a:t>30/07/2018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8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29874E-9D51-49EC-A022-38549630F5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5015345"/>
            <a:ext cx="12192000" cy="184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0153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3233F8A-71B3-443C-B3CE-3914736B2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34" y="5120670"/>
            <a:ext cx="2866785" cy="160027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8D6FDCC-6FCF-46D4-B548-AE96DABB99C4}"/>
              </a:ext>
            </a:extLst>
          </p:cNvPr>
          <p:cNvSpPr txBox="1"/>
          <p:nvPr/>
        </p:nvSpPr>
        <p:spPr>
          <a:xfrm>
            <a:off x="4032486" y="5008092"/>
            <a:ext cx="739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800" dirty="0" smtClean="0">
                <a:solidFill>
                  <a:srgbClr val="0070C0"/>
                </a:solidFill>
                <a:latin typeface="Helvetica Inserat LT Std" panose="020B0806030702050204" pitchFamily="34" charset="0"/>
              </a:rPr>
              <a:t>RED DT – El Salvador</a:t>
            </a:r>
            <a:endParaRPr lang="es-SV" sz="4800" dirty="0">
              <a:solidFill>
                <a:srgbClr val="0070C0"/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es-SV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Red Interinstitucional para el Desarrollo Territorial</a:t>
            </a:r>
            <a:endParaRPr lang="es-SV" sz="4000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588" y="6196041"/>
            <a:ext cx="9072420" cy="6102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3915564"/>
            <a:ext cx="12192000" cy="922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1D736C-6AFD-4505-A210-0FC2ED40074E}"/>
              </a:ext>
            </a:extLst>
          </p:cNvPr>
          <p:cNvSpPr txBox="1"/>
          <p:nvPr/>
        </p:nvSpPr>
        <p:spPr>
          <a:xfrm>
            <a:off x="10002470" y="4180961"/>
            <a:ext cx="190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@</a:t>
            </a:r>
            <a:r>
              <a:rPr lang="es-SV" sz="2800" dirty="0" err="1">
                <a:solidFill>
                  <a:srgbClr val="007FDE"/>
                </a:solidFill>
                <a:latin typeface="Helvetica Inserat LT Std" panose="020B0806030702050204" pitchFamily="34" charset="0"/>
              </a:rPr>
              <a:t>LaRedDT</a:t>
            </a:r>
            <a:endParaRPr lang="es-SV" sz="2800" dirty="0">
              <a:solidFill>
                <a:srgbClr val="007FDE"/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B38CFD-145E-4514-9A32-8DB39A0D58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75" y="3974564"/>
            <a:ext cx="815605" cy="8156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233EBD-BD33-4052-97AE-91D527EBF5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74" y="3978098"/>
            <a:ext cx="815604" cy="81560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5522BE-4EDC-4EAC-925E-8DD90395A130}"/>
              </a:ext>
            </a:extLst>
          </p:cNvPr>
          <p:cNvSpPr txBox="1"/>
          <p:nvPr/>
        </p:nvSpPr>
        <p:spPr>
          <a:xfrm>
            <a:off x="6487710" y="4180961"/>
            <a:ext cx="167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La Red DT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217EBF-B55D-42CB-99E3-7E0D0BDF6DC2}"/>
              </a:ext>
            </a:extLst>
          </p:cNvPr>
          <p:cNvSpPr txBox="1"/>
          <p:nvPr/>
        </p:nvSpPr>
        <p:spPr>
          <a:xfrm>
            <a:off x="1420679" y="4180961"/>
            <a:ext cx="31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lareddt@gmail.com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23EC332-A122-40F5-87A4-E1364E7A60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456" y="3965656"/>
            <a:ext cx="826505" cy="8265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838360"/>
            <a:ext cx="12192000" cy="1769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371C75-5299-4F52-AC53-ACB663FD26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04" y="332656"/>
            <a:ext cx="3959794" cy="15809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C35129A-36B0-4265-8C0B-45E91506E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848" y="193124"/>
            <a:ext cx="7312041" cy="18599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9C08D90-ED55-4D31-8395-C07C3A2D02FD}"/>
              </a:ext>
            </a:extLst>
          </p:cNvPr>
          <p:cNvSpPr txBox="1"/>
          <p:nvPr/>
        </p:nvSpPr>
        <p:spPr>
          <a:xfrm>
            <a:off x="663677" y="3818313"/>
            <a:ext cx="7146509" cy="1569660"/>
          </a:xfrm>
          <a:prstGeom prst="rect">
            <a:avLst/>
          </a:prstGeom>
          <a:solidFill>
            <a:srgbClr val="007F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Arial"/>
              </a:rPr>
              <a:t>1,383 </a:t>
            </a:r>
            <a:r>
              <a:rPr kumimoji="0" lang="es-SV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Arial"/>
              </a:rPr>
              <a:t>Participantes 2017</a:t>
            </a:r>
            <a:endParaRPr kumimoji="0" lang="es-SV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Inserat LT Std" panose="020B080603070205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Arial"/>
              </a:rPr>
              <a:t>53.6% Mujeres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023EC02-3093-4F07-984D-7B4F23A1F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240" y="2348880"/>
            <a:ext cx="3629644" cy="15814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340DBB0-B0EC-4924-ACA4-F64EDEF49B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868" y="4262529"/>
            <a:ext cx="3629644" cy="20019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C7E7EF-FB24-464A-BC1E-4B3629831946}"/>
              </a:ext>
            </a:extLst>
          </p:cNvPr>
          <p:cNvSpPr txBox="1"/>
          <p:nvPr/>
        </p:nvSpPr>
        <p:spPr>
          <a:xfrm>
            <a:off x="825410" y="54437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147 organizaciones e instituciones asistentes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C0F959-EA8D-48E5-81F2-A375E25587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2155046"/>
            <a:ext cx="7356438" cy="15460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61723" y="5958014"/>
            <a:ext cx="651570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4020204020204" pitchFamily="34" charset="0"/>
              </a:rPr>
              <a:t>Ya estamos trabajando para la realización de la </a:t>
            </a:r>
          </a:p>
          <a:p>
            <a:pPr algn="ctr"/>
            <a:r>
              <a:rPr lang="es-SV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4020204020204" pitchFamily="34" charset="0"/>
              </a:rPr>
              <a:t>3era Semana DT 2018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4856" y="15128"/>
            <a:ext cx="11161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Times New Roman" panose="02020603050405020304" pitchFamily="18" charset="0"/>
              </a:rPr>
              <a:t>FOTOS DE LAS ACTIVIDADES DE LA RED DT </a:t>
            </a:r>
            <a:endParaRPr kumimoji="0" lang="es-SV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97DF0A-1A4F-4E1B-99AC-775113A54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933572"/>
            <a:ext cx="4233692" cy="1631332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2A7583-1465-4D62-89F1-FD9441A4B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664" y="980728"/>
            <a:ext cx="3806210" cy="1620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B968A8-A3A9-40F1-B794-BC7EA6DEE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320" y="2662754"/>
            <a:ext cx="3181458" cy="20132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05D47-1794-4429-A054-91D018435A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264" y="948887"/>
            <a:ext cx="3918408" cy="1663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2FAC39-0812-4880-B36E-BF053AE289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6"/>
          <a:stretch/>
        </p:blipFill>
        <p:spPr>
          <a:xfrm>
            <a:off x="47328" y="2580281"/>
            <a:ext cx="2160240" cy="20941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D2BC4D9-2785-45DB-9901-72F292B043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256" y="4730324"/>
            <a:ext cx="3757522" cy="20830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073588-09F6-4BB0-B32A-0071464F4A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4" y="4725144"/>
            <a:ext cx="4464236" cy="21063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D30646-641B-4713-AA12-C270E03D6D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824" y="4743119"/>
            <a:ext cx="3806210" cy="21063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E56F53-6DF6-4FE9-BBF1-F3510A9D14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62" y="2639692"/>
            <a:ext cx="3581656" cy="20146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C0811BD-92DE-48DA-8D64-72CA9A486F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2708920"/>
            <a:ext cx="3016878" cy="19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64" y="186745"/>
            <a:ext cx="5968022" cy="33314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B38CFD-145E-4514-9A32-8DB39A0D58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75" y="5478900"/>
            <a:ext cx="815605" cy="8156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233EBD-BD33-4052-97AE-91D527EBF5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74" y="5482434"/>
            <a:ext cx="815604" cy="8156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5522BE-4EDC-4EAC-925E-8DD90395A130}"/>
              </a:ext>
            </a:extLst>
          </p:cNvPr>
          <p:cNvSpPr txBox="1"/>
          <p:nvPr/>
        </p:nvSpPr>
        <p:spPr>
          <a:xfrm>
            <a:off x="6487710" y="5685297"/>
            <a:ext cx="167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La Red DT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217EBF-B55D-42CB-99E3-7E0D0BDF6DC2}"/>
              </a:ext>
            </a:extLst>
          </p:cNvPr>
          <p:cNvSpPr txBox="1"/>
          <p:nvPr/>
        </p:nvSpPr>
        <p:spPr>
          <a:xfrm>
            <a:off x="1420679" y="5685297"/>
            <a:ext cx="31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lareddt@gmail.com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3EC332-A122-40F5-87A4-E1364E7A60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456" y="5469992"/>
            <a:ext cx="826505" cy="8265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1D736C-6AFD-4505-A210-0FC2ED40074E}"/>
              </a:ext>
            </a:extLst>
          </p:cNvPr>
          <p:cNvSpPr txBox="1"/>
          <p:nvPr/>
        </p:nvSpPr>
        <p:spPr>
          <a:xfrm>
            <a:off x="10002470" y="5685297"/>
            <a:ext cx="190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rgbClr val="007FDE"/>
                </a:solidFill>
                <a:latin typeface="Helvetica Inserat LT Std" panose="020B0806030702050204" pitchFamily="34" charset="0"/>
              </a:rPr>
              <a:t>@</a:t>
            </a:r>
            <a:r>
              <a:rPr lang="es-SV" sz="2800" dirty="0" err="1">
                <a:solidFill>
                  <a:srgbClr val="007FDE"/>
                </a:solidFill>
                <a:latin typeface="Helvetica Inserat LT Std" panose="020B0806030702050204" pitchFamily="34" charset="0"/>
              </a:rPr>
              <a:t>LaRedDT</a:t>
            </a:r>
            <a:endParaRPr lang="es-SV" sz="2800" dirty="0">
              <a:solidFill>
                <a:srgbClr val="007FDE"/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3" y="3974789"/>
            <a:ext cx="11852789" cy="7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8D6FDCC-6FCF-46D4-B548-AE96DABB99C4}"/>
              </a:ext>
            </a:extLst>
          </p:cNvPr>
          <p:cNvSpPr txBox="1"/>
          <p:nvPr/>
        </p:nvSpPr>
        <p:spPr>
          <a:xfrm>
            <a:off x="294968" y="235975"/>
            <a:ext cx="11754463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CONTEXTO PAÍS – EL SALVADOR</a:t>
            </a:r>
            <a:endParaRPr lang="es-SV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Inserat LT Std" panose="020B080603070205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63" y="943900"/>
            <a:ext cx="5993892" cy="55896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63022" y="1075967"/>
            <a:ext cx="5279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i="1" dirty="0" smtClean="0">
                <a:solidFill>
                  <a:schemeClr val="accent2"/>
                </a:solidFill>
                <a:latin typeface="HP Simplified" panose="020B0604020204020204" pitchFamily="34" charset="0"/>
              </a:rPr>
              <a:t>Ubicación</a:t>
            </a:r>
            <a:r>
              <a:rPr lang="es-SV" sz="2800" dirty="0" smtClean="0">
                <a:latin typeface="HP Simplified" panose="020B0604020204020204" pitchFamily="34" charset="0"/>
              </a:rPr>
              <a:t> </a:t>
            </a:r>
            <a:r>
              <a:rPr lang="es-SV" sz="4800" b="1" dirty="0" smtClean="0">
                <a:solidFill>
                  <a:srgbClr val="0070C0"/>
                </a:solidFill>
                <a:latin typeface="HP Simplified" panose="020B0604020204020204" pitchFamily="34" charset="0"/>
              </a:rPr>
              <a:t>Geográfica</a:t>
            </a:r>
            <a:endParaRPr lang="es-SV" sz="3600" b="1" dirty="0" smtClean="0">
              <a:solidFill>
                <a:srgbClr val="0070C0"/>
              </a:solidFill>
              <a:latin typeface="HP Simplified" panose="020B0604020204020204" pitchFamily="34" charset="0"/>
            </a:endParaRPr>
          </a:p>
          <a:p>
            <a:endParaRPr lang="es-SV" sz="2800" dirty="0" smtClean="0">
              <a:latin typeface="HP Simplified" panose="020B0604020204020204" pitchFamily="34" charset="0"/>
            </a:endParaRPr>
          </a:p>
          <a:p>
            <a:r>
              <a:rPr lang="es-SV" sz="3200" b="1" i="1" dirty="0" smtClean="0">
                <a:solidFill>
                  <a:schemeClr val="accent2"/>
                </a:solidFill>
                <a:latin typeface="HP Simplified" panose="020B0604020204020204" pitchFamily="34" charset="0"/>
              </a:rPr>
              <a:t>Dimensión</a:t>
            </a:r>
            <a:r>
              <a:rPr lang="es-SV" sz="2800" dirty="0" smtClean="0">
                <a:latin typeface="HP Simplified" panose="020B0604020204020204" pitchFamily="34" charset="0"/>
              </a:rPr>
              <a:t> </a:t>
            </a:r>
            <a:r>
              <a:rPr lang="es-SV" sz="4400" b="1" dirty="0" smtClean="0">
                <a:solidFill>
                  <a:srgbClr val="0070C0"/>
                </a:solidFill>
                <a:latin typeface="HP Simplified" panose="020B0604020204020204" pitchFamily="34" charset="0"/>
              </a:rPr>
              <a:t>Económica</a:t>
            </a:r>
            <a:endParaRPr lang="es-SV" sz="3200" b="1" dirty="0" smtClean="0">
              <a:solidFill>
                <a:srgbClr val="0070C0"/>
              </a:solidFill>
              <a:latin typeface="HP Simplified" panose="020B0604020204020204" pitchFamily="34" charset="0"/>
            </a:endParaRPr>
          </a:p>
          <a:p>
            <a:endParaRPr lang="es-SV" sz="2800" dirty="0" smtClean="0">
              <a:latin typeface="HP Simplified" panose="020B0604020204020204" pitchFamily="34" charset="0"/>
            </a:endParaRPr>
          </a:p>
          <a:p>
            <a:r>
              <a:rPr lang="es-SV" sz="3200" b="1" i="1" dirty="0" smtClean="0">
                <a:solidFill>
                  <a:schemeClr val="accent2"/>
                </a:solidFill>
                <a:latin typeface="HP Simplified" panose="020B0604020204020204" pitchFamily="34" charset="0"/>
              </a:rPr>
              <a:t>Dimensión</a:t>
            </a:r>
            <a:r>
              <a:rPr lang="es-SV" sz="2800" b="1" dirty="0" smtClean="0">
                <a:solidFill>
                  <a:schemeClr val="accent2"/>
                </a:solidFill>
                <a:latin typeface="HP Simplified" panose="020B0604020204020204" pitchFamily="34" charset="0"/>
              </a:rPr>
              <a:t> </a:t>
            </a:r>
            <a:r>
              <a:rPr lang="es-SV" sz="4400" b="1" dirty="0" smtClean="0">
                <a:solidFill>
                  <a:srgbClr val="0070C0"/>
                </a:solidFill>
                <a:latin typeface="HP Simplified" panose="020B0604020204020204" pitchFamily="34" charset="0"/>
              </a:rPr>
              <a:t>Social</a:t>
            </a:r>
            <a:endParaRPr lang="es-SV" sz="2800" b="1" dirty="0" smtClean="0">
              <a:solidFill>
                <a:srgbClr val="0070C0"/>
              </a:solidFill>
              <a:latin typeface="HP Simplified" panose="020B0604020204020204" pitchFamily="34" charset="0"/>
            </a:endParaRPr>
          </a:p>
          <a:p>
            <a:endParaRPr lang="es-SV" sz="2800" dirty="0" smtClean="0">
              <a:latin typeface="HP Simplified" panose="020B0604020204020204" pitchFamily="34" charset="0"/>
            </a:endParaRPr>
          </a:p>
          <a:p>
            <a:r>
              <a:rPr lang="es-SV" sz="3200" b="1" i="1" dirty="0" smtClean="0">
                <a:solidFill>
                  <a:schemeClr val="accent2"/>
                </a:solidFill>
                <a:latin typeface="HP Simplified" panose="020B0604020204020204" pitchFamily="34" charset="0"/>
              </a:rPr>
              <a:t>Dimensión</a:t>
            </a:r>
            <a:r>
              <a:rPr lang="es-SV" sz="2800" dirty="0" smtClean="0">
                <a:latin typeface="HP Simplified" panose="020B0604020204020204" pitchFamily="34" charset="0"/>
              </a:rPr>
              <a:t> </a:t>
            </a:r>
            <a:r>
              <a:rPr lang="es-SV" sz="4400" b="1" dirty="0" smtClean="0">
                <a:solidFill>
                  <a:srgbClr val="0070C0"/>
                </a:solidFill>
                <a:latin typeface="HP Simplified" panose="020B0604020204020204" pitchFamily="34" charset="0"/>
              </a:rPr>
              <a:t>Ambiental</a:t>
            </a:r>
          </a:p>
          <a:p>
            <a:endParaRPr lang="es-SV" sz="2800" dirty="0" smtClean="0">
              <a:latin typeface="HP Simplified" panose="020B0604020204020204" pitchFamily="34" charset="0"/>
            </a:endParaRPr>
          </a:p>
          <a:p>
            <a:r>
              <a:rPr lang="es-SV" sz="3200" b="1" i="1" dirty="0">
                <a:solidFill>
                  <a:schemeClr val="accent2"/>
                </a:solidFill>
                <a:latin typeface="HP Simplified" panose="020B0604020204020204" pitchFamily="34" charset="0"/>
              </a:rPr>
              <a:t>Dimensión</a:t>
            </a:r>
            <a:r>
              <a:rPr lang="es-SV" dirty="0">
                <a:latin typeface="HP Simplified" panose="020B0604020204020204" pitchFamily="34" charset="0"/>
              </a:rPr>
              <a:t> </a:t>
            </a:r>
            <a:r>
              <a:rPr lang="es-SV" sz="4400" b="1" dirty="0" smtClean="0">
                <a:solidFill>
                  <a:srgbClr val="0070C0"/>
                </a:solidFill>
                <a:latin typeface="HP Simplified" panose="020B0604020204020204" pitchFamily="34" charset="0"/>
              </a:rPr>
              <a:t>Institucional</a:t>
            </a:r>
            <a:endParaRPr lang="en-US" sz="2800" dirty="0"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463635"/>
            <a:ext cx="12192000" cy="2862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Inserat LT Std" panose="020B080603070205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58" y="142652"/>
            <a:ext cx="3873284" cy="213492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AEB826F-9C21-4FDB-972E-FD73F24BBB29}"/>
              </a:ext>
            </a:extLst>
          </p:cNvPr>
          <p:cNvSpPr txBox="1"/>
          <p:nvPr/>
        </p:nvSpPr>
        <p:spPr>
          <a:xfrm>
            <a:off x="162232" y="2773343"/>
            <a:ext cx="118282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Es una </a:t>
            </a:r>
            <a:r>
              <a:rPr lang="es-SV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Red de Redes</a:t>
            </a:r>
            <a:r>
              <a:rPr lang="es-SV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 creada en el 2016, que tiene como objetivo </a:t>
            </a:r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fomentar </a:t>
            </a: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la coordinación </a:t>
            </a:r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y colaboración </a:t>
            </a: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interinstitucional, multinivel y multisectorial</a:t>
            </a:r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, para </a:t>
            </a: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impulsar procesos integrales y dinámicas concretas </a:t>
            </a:r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de desarrollo </a:t>
            </a: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territorial sostenibles</a:t>
            </a:r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.</a:t>
            </a:r>
            <a:endParaRPr lang="es-SV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Inserat LT Std" panose="020B080603070205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F3B3C00-11B4-47DF-B11B-D0AF3680C38F}"/>
              </a:ext>
            </a:extLst>
          </p:cNvPr>
          <p:cNvSpPr/>
          <p:nvPr/>
        </p:nvSpPr>
        <p:spPr>
          <a:xfrm>
            <a:off x="132735" y="5512011"/>
            <a:ext cx="11931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800" dirty="0">
                <a:solidFill>
                  <a:schemeClr val="accent2"/>
                </a:solidFill>
                <a:latin typeface="Helvetica Inserat LT Std" panose="020B0806030702050204" pitchFamily="34" charset="0"/>
              </a:rPr>
              <a:t>Con esto buscamos contribuir a mejorar las condiciones de vida de la población a nivel nacional y territorial</a:t>
            </a:r>
            <a:r>
              <a:rPr lang="es-SV" dirty="0">
                <a:solidFill>
                  <a:schemeClr val="accent2"/>
                </a:solidFill>
                <a:latin typeface="Helvetica Inserat LT Std" panose="020B0806030702050204" pitchFamily="34" charset="0"/>
              </a:rPr>
              <a:t>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10" y="1210116"/>
            <a:ext cx="7354531" cy="4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95" y="3008620"/>
            <a:ext cx="2744102" cy="9826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95" y="4103120"/>
            <a:ext cx="2279418" cy="12363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652" y="2865361"/>
            <a:ext cx="1133480" cy="11146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132" y="3058643"/>
            <a:ext cx="2214627" cy="9213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474" y="4173307"/>
            <a:ext cx="2634513" cy="8710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95" y="5530692"/>
            <a:ext cx="2183095" cy="9805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239" y="2712357"/>
            <a:ext cx="2776873" cy="10498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79" y="295616"/>
            <a:ext cx="3873284" cy="21349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474" y="5339469"/>
            <a:ext cx="2634513" cy="10912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78876" y="4079801"/>
            <a:ext cx="3986557" cy="243143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3000" dirty="0" smtClean="0">
                <a:solidFill>
                  <a:schemeClr val="bg1"/>
                </a:solidFill>
                <a:latin typeface="Helvetica Inserat LT Std" panose="020B0806030702050204" pitchFamily="34" charset="0"/>
              </a:rPr>
              <a:t>Más de </a:t>
            </a:r>
            <a:r>
              <a:rPr lang="es-SV" sz="3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100 actores</a:t>
            </a:r>
            <a:r>
              <a:rPr lang="es-SV" sz="3000" dirty="0" smtClean="0">
                <a:solidFill>
                  <a:schemeClr val="bg1"/>
                </a:solidFill>
                <a:latin typeface="Helvetica Inserat LT Std" panose="020B0806030702050204" pitchFamily="34" charset="0"/>
              </a:rPr>
              <a:t> aglutinados en </a:t>
            </a:r>
            <a:r>
              <a:rPr lang="es-SV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7 Redes </a:t>
            </a:r>
            <a:r>
              <a:rPr lang="es-SV" sz="3000" dirty="0" smtClean="0">
                <a:solidFill>
                  <a:schemeClr val="bg1"/>
                </a:solidFill>
                <a:latin typeface="Helvetica Inserat LT Std" panose="020B0806030702050204" pitchFamily="34" charset="0"/>
              </a:rPr>
              <a:t>Trabajando en Forma Articulada para dar vida a la </a:t>
            </a:r>
            <a:r>
              <a:rPr lang="es-SV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 panose="020B0806030702050204" pitchFamily="34" charset="0"/>
              </a:rPr>
              <a:t>Red DT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Inserat LT Std" panose="020B08060307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C4D40996-B87E-4FD7-AAB0-555A96CA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76200"/>
            <a:ext cx="12072664" cy="685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srgbClr val="0070C0"/>
                </a:solidFill>
                <a:latin typeface="Helvetica Inserat LT Std" panose="020B0806030702050204" pitchFamily="34" charset="0"/>
                <a:ea typeface="+mn-ea"/>
                <a:cs typeface="+mn-cs"/>
              </a:rPr>
              <a:t>EJES DE TRABAJO DE LA RED DT</a:t>
            </a:r>
            <a:endParaRPr lang="es-ES" sz="4400" dirty="0">
              <a:solidFill>
                <a:srgbClr val="0070C0"/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" t="23231" r="3250" b="12186"/>
          <a:stretch/>
        </p:blipFill>
        <p:spPr>
          <a:xfrm>
            <a:off x="615259" y="1165124"/>
            <a:ext cx="10781627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0" y="76200"/>
            <a:ext cx="12072664" cy="685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>
                <a:solidFill>
                  <a:srgbClr val="0070C0"/>
                </a:solidFill>
                <a:latin typeface="Helvetica Inserat LT Std" panose="020B0806030702050204" pitchFamily="34" charset="0"/>
                <a:ea typeface="+mn-ea"/>
                <a:cs typeface="+mn-cs"/>
              </a:rPr>
              <a:t>Mapa de Intervenciones de la Red DT</a:t>
            </a:r>
            <a:endParaRPr lang="es-ES" sz="4400" dirty="0">
              <a:solidFill>
                <a:srgbClr val="0070C0"/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6" y="1052736"/>
            <a:ext cx="7745505" cy="38884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53DE17-BB85-4EC5-95B7-37F0D83B44EA}"/>
              </a:ext>
            </a:extLst>
          </p:cNvPr>
          <p:cNvSpPr txBox="1"/>
          <p:nvPr/>
        </p:nvSpPr>
        <p:spPr>
          <a:xfrm>
            <a:off x="7787145" y="965934"/>
            <a:ext cx="428898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Cayaguanca</a:t>
            </a:r>
            <a:endParaRPr kumimoji="0" lang="es-SV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9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Ordenamiento Territorial y Encadenamientos Productivos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Los </a:t>
            </a:r>
            <a:r>
              <a:rPr kumimoji="0" lang="es-SV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Izalcos</a:t>
            </a:r>
            <a:endParaRPr kumimoji="0" lang="es-SV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7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Plan de Ordenamiento Territorial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El Bálsamo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4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Turismo Sostenible del Territorio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Los </a:t>
            </a:r>
            <a:r>
              <a:rPr kumimoji="0" lang="es-SV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Nonualcos</a:t>
            </a:r>
            <a:endParaRPr kumimoji="0" lang="es-SV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18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Atracción de Inversiones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MIJIBOA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14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Ordenamiento del Sector Turístico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ASIBAHIA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05B1AC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12 municipios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Creación de Unidades de Desarrollo Económico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F09ED8-C029-498E-A8D8-FC691837954A}"/>
              </a:ext>
            </a:extLst>
          </p:cNvPr>
          <p:cNvSpPr txBox="1"/>
          <p:nvPr/>
        </p:nvSpPr>
        <p:spPr>
          <a:xfrm>
            <a:off x="30847" y="5371693"/>
            <a:ext cx="774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Inserat LT Std" panose="020B0806030702050204" pitchFamily="34" charset="0"/>
              </a:rPr>
              <a:t>6 Territorios de intervención prioritaria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Inserat LT Std" panose="020B0806030702050204" pitchFamily="34" charset="0"/>
              </a:rPr>
              <a:t>64 municipios representados</a:t>
            </a:r>
          </a:p>
        </p:txBody>
      </p:sp>
    </p:spTree>
    <p:extLst>
      <p:ext uri="{BB962C8B-B14F-4D97-AF65-F5344CB8AC3E}">
        <p14:creationId xmlns:p14="http://schemas.microsoft.com/office/powerpoint/2010/main" val="3753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680" y="1037049"/>
            <a:ext cx="11881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r>
              <a:rPr kumimoji="0" lang="es-419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s-419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Caracterización y Análisis de las Dinámicas existentes en los territorios.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endParaRPr kumimoji="0" lang="es-419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r>
              <a:rPr kumimoji="0" lang="es-419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s-419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de la Situación Actual y Propuesta para el Fortalecimiento de las Mancomunidades de El Salvador.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endParaRPr kumimoji="0" lang="es-419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r>
              <a:rPr kumimoji="0" lang="es-419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  <a:r>
              <a:rPr kumimoji="0" lang="es-419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Elaboración y puesta en marcha de Planes Estratégicos Participativos en los Territorios.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endParaRPr kumimoji="0" lang="es-419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50000"/>
              <a:buFontTx/>
              <a:buNone/>
              <a:tabLst/>
              <a:defRPr/>
            </a:pPr>
            <a:r>
              <a:rPr kumimoji="0" lang="es-419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s-419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Articulación de los Territorios con Programas, Políticas, Proyectos e Iniciativas de nivel nacional</a:t>
            </a:r>
            <a:r>
              <a:rPr kumimoji="0" lang="es-419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Arial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C4D40996-B87E-4FD7-AAB0-555A96CA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76200"/>
            <a:ext cx="12072664" cy="685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>
                <a:solidFill>
                  <a:srgbClr val="0070C0"/>
                </a:solidFill>
                <a:latin typeface="Helvetica Inserat LT Std" panose="020B0806030702050204" pitchFamily="34" charset="0"/>
                <a:ea typeface="+mn-ea"/>
                <a:cs typeface="+mn-cs"/>
              </a:rPr>
              <a:t>Otros procesos impulsados en los territorios</a:t>
            </a:r>
            <a:endParaRPr lang="es-ES" sz="4400" dirty="0">
              <a:solidFill>
                <a:srgbClr val="0070C0"/>
              </a:solidFill>
              <a:latin typeface="Helvetica Inserat LT Std" panose="020B08060307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C4D40996-B87E-4FD7-AAB0-555A96CA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76200"/>
            <a:ext cx="12072664" cy="685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srgbClr val="0070C0"/>
                </a:solidFill>
                <a:latin typeface="Helvetica Inserat LT Std" panose="020B0806030702050204" pitchFamily="34" charset="0"/>
                <a:ea typeface="+mn-ea"/>
                <a:cs typeface="+mn-cs"/>
              </a:rPr>
              <a:t>Gestión del Conocimiento</a:t>
            </a:r>
            <a:endParaRPr lang="es-ES" sz="4400" dirty="0">
              <a:solidFill>
                <a:srgbClr val="0070C0"/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484" y="1991033"/>
            <a:ext cx="5805620" cy="35101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13138" y="813859"/>
            <a:ext cx="5722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>
                <a:solidFill>
                  <a:schemeClr val="accent4"/>
                </a:solidFill>
                <a:latin typeface="HP Simplified" panose="020B0604020204020204" pitchFamily="34" charset="0"/>
              </a:rPr>
              <a:t>Formación</a:t>
            </a:r>
            <a:r>
              <a:rPr lang="es-SV" sz="3200" b="1" dirty="0">
                <a:latin typeface="HP Simplified" panose="020B0604020204020204" pitchFamily="34" charset="0"/>
              </a:rPr>
              <a:t> de capacidades</a:t>
            </a:r>
          </a:p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 smtClean="0">
                <a:latin typeface="HP Simplified" panose="020B0604020204020204" pitchFamily="34" charset="0"/>
              </a:rPr>
              <a:t>Buenas </a:t>
            </a:r>
            <a:r>
              <a:rPr lang="es-SV" sz="3200" b="1" dirty="0" smtClean="0">
                <a:solidFill>
                  <a:schemeClr val="accent4"/>
                </a:solidFill>
                <a:latin typeface="HP Simplified" panose="020B0604020204020204" pitchFamily="34" charset="0"/>
              </a:rPr>
              <a:t>prácticas</a:t>
            </a:r>
          </a:p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 smtClean="0">
                <a:solidFill>
                  <a:schemeClr val="accent4"/>
                </a:solidFill>
                <a:latin typeface="HP Simplified" panose="020B0604020204020204" pitchFamily="34" charset="0"/>
              </a:rPr>
              <a:t>Investigación</a:t>
            </a:r>
            <a:r>
              <a:rPr lang="es-SV" sz="3200" b="1" dirty="0" smtClean="0">
                <a:latin typeface="HP Simplified" panose="020B0604020204020204" pitchFamily="34" charset="0"/>
              </a:rPr>
              <a:t> aplicada</a:t>
            </a:r>
          </a:p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 smtClean="0">
                <a:solidFill>
                  <a:schemeClr val="accent4"/>
                </a:solidFill>
                <a:latin typeface="HP Simplified" panose="020B0604020204020204" pitchFamily="34" charset="0"/>
              </a:rPr>
              <a:t>Sistema</a:t>
            </a:r>
            <a:r>
              <a:rPr lang="es-SV" sz="3200" b="1" dirty="0" smtClean="0">
                <a:latin typeface="HP Simplified" panose="020B0604020204020204" pitchFamily="34" charset="0"/>
              </a:rPr>
              <a:t>tizaciones</a:t>
            </a:r>
            <a:endParaRPr lang="es-SV" sz="3200" b="1" dirty="0">
              <a:latin typeface="HP Simplified" panose="020B0604020204020204" pitchFamily="34" charset="0"/>
            </a:endParaRPr>
          </a:p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>
                <a:latin typeface="HP Simplified" panose="020B0604020204020204" pitchFamily="34" charset="0"/>
              </a:rPr>
              <a:t>Intercambios de </a:t>
            </a:r>
            <a:r>
              <a:rPr lang="es-SV" sz="3200" b="1" dirty="0">
                <a:solidFill>
                  <a:schemeClr val="accent4"/>
                </a:solidFill>
                <a:latin typeface="HP Simplified" panose="020B0604020204020204" pitchFamily="34" charset="0"/>
              </a:rPr>
              <a:t>experiencia</a:t>
            </a:r>
          </a:p>
          <a:p>
            <a:pPr marL="457200" lvl="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anose="05000000000000000000" pitchFamily="2" charset="2"/>
              <a:buChar char="v"/>
            </a:pPr>
            <a:r>
              <a:rPr lang="es-SV" sz="3200" b="1" dirty="0">
                <a:solidFill>
                  <a:schemeClr val="accent4"/>
                </a:solidFill>
                <a:latin typeface="HP Simplified" panose="020B0604020204020204" pitchFamily="34" charset="0"/>
              </a:rPr>
              <a:t>Foros</a:t>
            </a:r>
            <a:r>
              <a:rPr lang="es-SV" sz="3200" b="1" dirty="0">
                <a:latin typeface="HP Simplified" panose="020B0604020204020204" pitchFamily="34" charset="0"/>
              </a:rPr>
              <a:t> y </a:t>
            </a:r>
            <a:r>
              <a:rPr lang="es-SV" sz="3200" b="1" dirty="0" smtClean="0">
                <a:latin typeface="HP Simplified" panose="020B0604020204020204" pitchFamily="34" charset="0"/>
              </a:rPr>
              <a:t>eventos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108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1973E6-8E10-4CB2-A0C9-23DC8E153C7D}"/>
              </a:ext>
            </a:extLst>
          </p:cNvPr>
          <p:cNvSpPr/>
          <p:nvPr/>
        </p:nvSpPr>
        <p:spPr>
          <a:xfrm>
            <a:off x="47327" y="2780928"/>
            <a:ext cx="12097345" cy="2344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F6EB3B-4286-4F06-89CA-F542EA79AB1C}"/>
              </a:ext>
            </a:extLst>
          </p:cNvPr>
          <p:cNvSpPr/>
          <p:nvPr/>
        </p:nvSpPr>
        <p:spPr>
          <a:xfrm>
            <a:off x="0" y="75880"/>
            <a:ext cx="4799855" cy="273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EB51F5-D4AF-4016-B71B-1BB2E548DAD2}"/>
              </a:ext>
            </a:extLst>
          </p:cNvPr>
          <p:cNvSpPr/>
          <p:nvPr/>
        </p:nvSpPr>
        <p:spPr>
          <a:xfrm>
            <a:off x="4799856" y="46609"/>
            <a:ext cx="7344816" cy="273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21">
            <a:extLst>
              <a:ext uri="{FF2B5EF4-FFF2-40B4-BE49-F238E27FC236}">
                <a16:creationId xmlns:a16="http://schemas.microsoft.com/office/drawing/2014/main" id="{F73E9443-20BF-47A6-91CE-B66EE5D2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914" y="65894"/>
            <a:ext cx="3471441" cy="120854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7D83926-37B1-4FF8-9C94-3B2A7904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642" y="188640"/>
            <a:ext cx="6149712" cy="855471"/>
          </a:xfrm>
          <a:prstGeom prst="rect">
            <a:avLst/>
          </a:prstGeom>
        </p:spPr>
      </p:pic>
      <p:sp>
        <p:nvSpPr>
          <p:cNvPr id="19" name="9 CuadroTexto"/>
          <p:cNvSpPr txBox="1"/>
          <p:nvPr/>
        </p:nvSpPr>
        <p:spPr>
          <a:xfrm>
            <a:off x="245322" y="1268760"/>
            <a:ext cx="11810647" cy="48750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"/>
                <a:ea typeface="Calibri" panose="020F0502020204030204" pitchFamily="34" charset="0"/>
                <a:cs typeface="Times New Roman" panose="02020603050405020304" pitchFamily="18" charset="0"/>
              </a:rPr>
              <a:t>Diplomado “Construyendo Planificación Estratégica Participativa en el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 Simplified"/>
                <a:ea typeface="Calibri" panose="020F0502020204030204" pitchFamily="34" charset="0"/>
                <a:cs typeface="Times New Roman" panose="02020603050405020304" pitchFamily="18" charset="0"/>
              </a:rPr>
              <a:t>Territorio 2017”</a:t>
            </a:r>
            <a:endParaRPr kumimoji="0" lang="es-SV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097982-470B-4F37-9C16-6344BABCF1DB}"/>
              </a:ext>
            </a:extLst>
          </p:cNvPr>
          <p:cNvSpPr/>
          <p:nvPr/>
        </p:nvSpPr>
        <p:spPr>
          <a:xfrm>
            <a:off x="47327" y="5013176"/>
            <a:ext cx="12097345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AC6B0D-B355-4CFB-BA40-EADB8EE50286}"/>
              </a:ext>
            </a:extLst>
          </p:cNvPr>
          <p:cNvSpPr/>
          <p:nvPr/>
        </p:nvSpPr>
        <p:spPr>
          <a:xfrm>
            <a:off x="786915" y="3077800"/>
            <a:ext cx="3960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0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Arial" charset="0"/>
              </a:rPr>
              <a:t>35 Participantes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Arial" charset="0"/>
              </a:rPr>
              <a:t>43% Mujeres </a:t>
            </a:r>
            <a:endParaRPr kumimoji="0" lang="es-SV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P Simplified" panose="020B0604020204020204" pitchFamily="34" charset="0"/>
              <a:ea typeface="+mn-ea"/>
              <a:cs typeface="Arial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FBE119-494E-4A0F-B173-D475AAFF61F0}"/>
              </a:ext>
            </a:extLst>
          </p:cNvPr>
          <p:cNvSpPr txBox="1"/>
          <p:nvPr/>
        </p:nvSpPr>
        <p:spPr>
          <a:xfrm>
            <a:off x="786915" y="4739943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+mn-cs"/>
              </a:rPr>
              <a:t>6 Módulos Teóricos y Prácticos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+mn-cs"/>
              </a:rPr>
              <a:t>148 horas de duración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elvetica Inserat LT Std" panose="020B0806030702050204" pitchFamily="34" charset="0"/>
                <a:ea typeface="+mn-ea"/>
                <a:cs typeface="+mn-cs"/>
              </a:rPr>
              <a:t>3 sedes académicas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7EB252-014F-4495-95AE-F79E928291F7}"/>
              </a:ext>
            </a:extLst>
          </p:cNvPr>
          <p:cNvSpPr/>
          <p:nvPr/>
        </p:nvSpPr>
        <p:spPr>
          <a:xfrm>
            <a:off x="268273" y="2075596"/>
            <a:ext cx="5370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Arial" charset="0"/>
              </a:rPr>
              <a:t>Objetivo: </a:t>
            </a:r>
            <a:r>
              <a:rPr kumimoji="0" lang="es-SV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P Simplified" panose="020B0604020204020204" pitchFamily="34" charset="0"/>
                <a:ea typeface="+mn-ea"/>
                <a:cs typeface="Arial" charset="0"/>
              </a:rPr>
              <a:t>Fortalecer capacidades teóricas y prácticas en las y los participantes en materia de Planificación Estratégica Participativa en el territorio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8782A82-0F3B-41C0-84CB-C208B3358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645" y="5069736"/>
            <a:ext cx="2719572" cy="16938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E92924-0F0D-44FE-9201-6DC5B6D04E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162" y="5087569"/>
            <a:ext cx="2577807" cy="17455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D8B1A3-0811-4447-A24A-CBCD51724B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664" y="1833776"/>
            <a:ext cx="6096000" cy="31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ud y forma física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3_TF02922391.potx" id="{9CC8F11D-4903-4974-8199-631754F1E5BE}" vid="{2F01A7E0-C48F-4240-A8E0-3733B54D6BA9}"/>
    </a:ext>
  </a:extLst>
</a:theme>
</file>

<file path=ppt/theme/theme2.xml><?xml version="1.0" encoding="utf-8"?>
<a:theme xmlns:a="http://schemas.openxmlformats.org/drawingml/2006/main" name="1_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salud y bienestar (panorámica)</Template>
  <TotalTime>1213</TotalTime>
  <Words>357</Words>
  <Application>Microsoft Office PowerPoint</Application>
  <PresentationFormat>Panorámica</PresentationFormat>
  <Paragraphs>82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Helvetica Inserat LT Std</vt:lpstr>
      <vt:lpstr>HP Simplified</vt:lpstr>
      <vt:lpstr>Times New Roman</vt:lpstr>
      <vt:lpstr>Wingdings</vt:lpstr>
      <vt:lpstr>Salud y forma física 16x9</vt:lpstr>
      <vt:lpstr>1_IntroducingPowerPoint2010</vt:lpstr>
      <vt:lpstr>Introducing PowerPoint 2010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EJES DE TRABAJO DE LA RED DT</vt:lpstr>
      <vt:lpstr>Mapa de Intervenciones de la Red DT</vt:lpstr>
      <vt:lpstr>Otros procesos impulsados en los territorios</vt:lpstr>
      <vt:lpstr>Gestión del Conocimiento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título con imágenes</dc:title>
  <dc:creator>Enrique Merlos</dc:creator>
  <cp:lastModifiedBy>LGonzalez</cp:lastModifiedBy>
  <cp:revision>83</cp:revision>
  <cp:lastPrinted>2018-01-25T13:58:45Z</cp:lastPrinted>
  <dcterms:created xsi:type="dcterms:W3CDTF">2018-01-24T14:22:13Z</dcterms:created>
  <dcterms:modified xsi:type="dcterms:W3CDTF">2018-07-30T22:33:07Z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