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9"/>
  </p:notesMasterIdLst>
  <p:handoutMasterIdLst>
    <p:handoutMasterId r:id="rId30"/>
  </p:handoutMasterIdLst>
  <p:sldIdLst>
    <p:sldId id="275" r:id="rId2"/>
    <p:sldId id="261" r:id="rId3"/>
    <p:sldId id="276" r:id="rId4"/>
    <p:sldId id="270" r:id="rId5"/>
    <p:sldId id="277" r:id="rId6"/>
    <p:sldId id="280" r:id="rId7"/>
    <p:sldId id="284" r:id="rId8"/>
    <p:sldId id="285" r:id="rId9"/>
    <p:sldId id="286" r:id="rId10"/>
    <p:sldId id="257" r:id="rId11"/>
    <p:sldId id="287" r:id="rId12"/>
    <p:sldId id="288" r:id="rId13"/>
    <p:sldId id="609" r:id="rId14"/>
    <p:sldId id="293" r:id="rId15"/>
    <p:sldId id="262" r:id="rId16"/>
    <p:sldId id="271" r:id="rId17"/>
    <p:sldId id="610" r:id="rId18"/>
    <p:sldId id="611" r:id="rId19"/>
    <p:sldId id="612" r:id="rId20"/>
    <p:sldId id="289" r:id="rId21"/>
    <p:sldId id="290" r:id="rId22"/>
    <p:sldId id="291" r:id="rId23"/>
    <p:sldId id="292" r:id="rId24"/>
    <p:sldId id="263" r:id="rId25"/>
    <p:sldId id="264" r:id="rId26"/>
    <p:sldId id="268" r:id="rId27"/>
    <p:sldId id="273" r:id="rId2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Nixie One" panose="020B0604020202020204" charset="0"/>
      <p:regular r:id="rId35"/>
    </p:embeddedFont>
    <p:embeddedFont>
      <p:font typeface="Roboto Slab" panose="020B0604020202020204" charset="0"/>
      <p:regular r:id="rId36"/>
      <p:bold r:id="rId37"/>
    </p:embeddedFont>
    <p:embeddedFont>
      <p:font typeface="Bookman Old Style" panose="02050604050505020204" pitchFamily="18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5E6F7938-14A0-479D-9D30-DE2C953FFDEE}">
          <p14:sldIdLst>
            <p14:sldId id="275"/>
            <p14:sldId id="261"/>
            <p14:sldId id="276"/>
            <p14:sldId id="270"/>
            <p14:sldId id="277"/>
            <p14:sldId id="280"/>
            <p14:sldId id="284"/>
            <p14:sldId id="285"/>
            <p14:sldId id="286"/>
            <p14:sldId id="257"/>
            <p14:sldId id="287"/>
            <p14:sldId id="288"/>
            <p14:sldId id="609"/>
            <p14:sldId id="293"/>
            <p14:sldId id="262"/>
            <p14:sldId id="271"/>
            <p14:sldId id="610"/>
            <p14:sldId id="611"/>
            <p14:sldId id="612"/>
            <p14:sldId id="289"/>
            <p14:sldId id="290"/>
            <p14:sldId id="291"/>
            <p14:sldId id="292"/>
            <p14:sldId id="263"/>
            <p14:sldId id="264"/>
            <p14:sldId id="268"/>
            <p14:sldId id="273"/>
          </p14:sldIdLst>
        </p14:section>
        <p14:section name="Sección sin título" id="{49AF5762-669C-4A43-A783-2508D2CF8B2D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7BCEB7-4546-4ED5-B4EC-16AAA33CC142}">
  <a:tblStyle styleId="{267BCEB7-4546-4ED5-B4EC-16AAA33CC1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1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F5B793-AA99-4672-A55D-1C15A16BB17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E9A12244-1B2F-4E0E-90FC-1CC7E912C3A2}">
      <dgm:prSet phldrT="[Texto]"/>
      <dgm:spPr/>
      <dgm:t>
        <a:bodyPr/>
        <a:lstStyle/>
        <a:p>
          <a:r>
            <a:rPr lang="es-ES" dirty="0"/>
            <a:t>Identificar los </a:t>
          </a:r>
          <a:r>
            <a:rPr lang="es-SV" dirty="0"/>
            <a:t>territorios funcionales urbano - rurales de El Salvador.</a:t>
          </a:r>
        </a:p>
      </dgm:t>
    </dgm:pt>
    <dgm:pt modelId="{FE1605DF-ECE1-4306-A4A7-DCE9594EFBAF}" type="parTrans" cxnId="{6D330E86-799B-4BEE-A7E1-336B53954E3D}">
      <dgm:prSet/>
      <dgm:spPr/>
      <dgm:t>
        <a:bodyPr/>
        <a:lstStyle/>
        <a:p>
          <a:endParaRPr lang="es-SV"/>
        </a:p>
      </dgm:t>
    </dgm:pt>
    <dgm:pt modelId="{487B76C4-79A8-4301-ABCE-829239C728B4}" type="sibTrans" cxnId="{6D330E86-799B-4BEE-A7E1-336B53954E3D}">
      <dgm:prSet/>
      <dgm:spPr/>
      <dgm:t>
        <a:bodyPr/>
        <a:lstStyle/>
        <a:p>
          <a:endParaRPr lang="es-SV"/>
        </a:p>
      </dgm:t>
    </dgm:pt>
    <dgm:pt modelId="{0D7425E6-A8AB-4F27-9EB9-B4967EA71118}">
      <dgm:prSet phldrT="[Texto]"/>
      <dgm:spPr/>
      <dgm:t>
        <a:bodyPr/>
        <a:lstStyle/>
        <a:p>
          <a:r>
            <a:rPr lang="es-ES" dirty="0"/>
            <a:t>Analizar </a:t>
          </a:r>
          <a:r>
            <a:rPr lang="es-SV" dirty="0"/>
            <a:t>la importancia y las características de los territorios funcionales rurales-urbanos identificados en el territorio nacional.</a:t>
          </a:r>
        </a:p>
      </dgm:t>
    </dgm:pt>
    <dgm:pt modelId="{7E1C281F-F651-410E-BA86-8E768E8090F6}" type="parTrans" cxnId="{70F551F7-0125-4FCA-B429-90EB69C201DC}">
      <dgm:prSet/>
      <dgm:spPr/>
      <dgm:t>
        <a:bodyPr/>
        <a:lstStyle/>
        <a:p>
          <a:endParaRPr lang="es-SV"/>
        </a:p>
      </dgm:t>
    </dgm:pt>
    <dgm:pt modelId="{3CF99166-C26B-4524-A4AB-7F399E20379B}" type="sibTrans" cxnId="{70F551F7-0125-4FCA-B429-90EB69C201DC}">
      <dgm:prSet/>
      <dgm:spPr/>
      <dgm:t>
        <a:bodyPr/>
        <a:lstStyle/>
        <a:p>
          <a:endParaRPr lang="es-SV"/>
        </a:p>
      </dgm:t>
    </dgm:pt>
    <dgm:pt modelId="{F15A379C-A680-4D09-A1AE-0B14466B4ABD}">
      <dgm:prSet/>
      <dgm:spPr/>
      <dgm:t>
        <a:bodyPr/>
        <a:lstStyle/>
        <a:p>
          <a:r>
            <a:rPr lang="es-ES"/>
            <a:t>Sentar las bases para un análisis del porqué </a:t>
          </a:r>
          <a:r>
            <a:rPr lang="es-SV"/>
            <a:t>algunos territorios funcionales rurales-urbanos crecen con inclusión y otros no.</a:t>
          </a:r>
          <a:endParaRPr lang="es-SV" dirty="0"/>
        </a:p>
      </dgm:t>
    </dgm:pt>
    <dgm:pt modelId="{81C42EB1-E984-43FC-821A-EB0FE4B2B0A8}" type="parTrans" cxnId="{A756008F-DF27-467C-BAFE-69A081319B41}">
      <dgm:prSet/>
      <dgm:spPr/>
      <dgm:t>
        <a:bodyPr/>
        <a:lstStyle/>
        <a:p>
          <a:endParaRPr lang="es-SV"/>
        </a:p>
      </dgm:t>
    </dgm:pt>
    <dgm:pt modelId="{F80BA22B-B3D5-435C-A350-50FAB1B9D8C1}" type="sibTrans" cxnId="{A756008F-DF27-467C-BAFE-69A081319B41}">
      <dgm:prSet/>
      <dgm:spPr/>
      <dgm:t>
        <a:bodyPr/>
        <a:lstStyle/>
        <a:p>
          <a:endParaRPr lang="es-SV"/>
        </a:p>
      </dgm:t>
    </dgm:pt>
    <dgm:pt modelId="{4786A19D-5A41-46C4-9DF7-60DA344195E8}" type="pres">
      <dgm:prSet presAssocID="{E6F5B793-AA99-4672-A55D-1C15A16BB1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CF69842-2CE8-453D-BE06-20B159B7ED6A}" type="pres">
      <dgm:prSet presAssocID="{E9A12244-1B2F-4E0E-90FC-1CC7E912C3A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3C6F15-EA01-4D2F-B0B0-C5BEAEA51282}" type="pres">
      <dgm:prSet presAssocID="{487B76C4-79A8-4301-ABCE-829239C728B4}" presName="sibTrans" presStyleCnt="0"/>
      <dgm:spPr/>
    </dgm:pt>
    <dgm:pt modelId="{8674B1DE-1A3B-4619-BEB8-2ADE9F97EF3A}" type="pres">
      <dgm:prSet presAssocID="{0D7425E6-A8AB-4F27-9EB9-B4967EA7111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4D3DF9-2B21-44B7-AE66-60000BCB393F}" type="pres">
      <dgm:prSet presAssocID="{3CF99166-C26B-4524-A4AB-7F399E20379B}" presName="sibTrans" presStyleCnt="0"/>
      <dgm:spPr/>
    </dgm:pt>
    <dgm:pt modelId="{6AC824F3-31BF-4E32-AAC7-66DBC0E456B6}" type="pres">
      <dgm:prSet presAssocID="{F15A379C-A680-4D09-A1AE-0B14466B4AB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0F551F7-0125-4FCA-B429-90EB69C201DC}" srcId="{E6F5B793-AA99-4672-A55D-1C15A16BB173}" destId="{0D7425E6-A8AB-4F27-9EB9-B4967EA71118}" srcOrd="1" destOrd="0" parTransId="{7E1C281F-F651-410E-BA86-8E768E8090F6}" sibTransId="{3CF99166-C26B-4524-A4AB-7F399E20379B}"/>
    <dgm:cxn modelId="{DB08CF53-181A-4213-A9FD-24F40C4085FF}" type="presOf" srcId="{0D7425E6-A8AB-4F27-9EB9-B4967EA71118}" destId="{8674B1DE-1A3B-4619-BEB8-2ADE9F97EF3A}" srcOrd="0" destOrd="0" presId="urn:microsoft.com/office/officeart/2005/8/layout/default"/>
    <dgm:cxn modelId="{A756008F-DF27-467C-BAFE-69A081319B41}" srcId="{E6F5B793-AA99-4672-A55D-1C15A16BB173}" destId="{F15A379C-A680-4D09-A1AE-0B14466B4ABD}" srcOrd="2" destOrd="0" parTransId="{81C42EB1-E984-43FC-821A-EB0FE4B2B0A8}" sibTransId="{F80BA22B-B3D5-435C-A350-50FAB1B9D8C1}"/>
    <dgm:cxn modelId="{6D330E86-799B-4BEE-A7E1-336B53954E3D}" srcId="{E6F5B793-AA99-4672-A55D-1C15A16BB173}" destId="{E9A12244-1B2F-4E0E-90FC-1CC7E912C3A2}" srcOrd="0" destOrd="0" parTransId="{FE1605DF-ECE1-4306-A4A7-DCE9594EFBAF}" sibTransId="{487B76C4-79A8-4301-ABCE-829239C728B4}"/>
    <dgm:cxn modelId="{EB0801E4-A4AC-43B1-9F50-46C0F5754EA3}" type="presOf" srcId="{E9A12244-1B2F-4E0E-90FC-1CC7E912C3A2}" destId="{9CF69842-2CE8-453D-BE06-20B159B7ED6A}" srcOrd="0" destOrd="0" presId="urn:microsoft.com/office/officeart/2005/8/layout/default"/>
    <dgm:cxn modelId="{03E60C9C-9D2E-4450-A0C1-DC90F5973810}" type="presOf" srcId="{E6F5B793-AA99-4672-A55D-1C15A16BB173}" destId="{4786A19D-5A41-46C4-9DF7-60DA344195E8}" srcOrd="0" destOrd="0" presId="urn:microsoft.com/office/officeart/2005/8/layout/default"/>
    <dgm:cxn modelId="{F64EBBD1-D26D-49A0-905A-9ED311DAD958}" type="presOf" srcId="{F15A379C-A680-4D09-A1AE-0B14466B4ABD}" destId="{6AC824F3-31BF-4E32-AAC7-66DBC0E456B6}" srcOrd="0" destOrd="0" presId="urn:microsoft.com/office/officeart/2005/8/layout/default"/>
    <dgm:cxn modelId="{975E23D1-6632-4409-A263-15C44FB733D7}" type="presParOf" srcId="{4786A19D-5A41-46C4-9DF7-60DA344195E8}" destId="{9CF69842-2CE8-453D-BE06-20B159B7ED6A}" srcOrd="0" destOrd="0" presId="urn:microsoft.com/office/officeart/2005/8/layout/default"/>
    <dgm:cxn modelId="{C75C46FB-A9B4-451D-AD3D-D41967959B9A}" type="presParOf" srcId="{4786A19D-5A41-46C4-9DF7-60DA344195E8}" destId="{C43C6F15-EA01-4D2F-B0B0-C5BEAEA51282}" srcOrd="1" destOrd="0" presId="urn:microsoft.com/office/officeart/2005/8/layout/default"/>
    <dgm:cxn modelId="{306904D7-8E1D-494B-8B16-051B082F69DB}" type="presParOf" srcId="{4786A19D-5A41-46C4-9DF7-60DA344195E8}" destId="{8674B1DE-1A3B-4619-BEB8-2ADE9F97EF3A}" srcOrd="2" destOrd="0" presId="urn:microsoft.com/office/officeart/2005/8/layout/default"/>
    <dgm:cxn modelId="{B3269E6B-0D71-4397-9AC9-7E052FACC130}" type="presParOf" srcId="{4786A19D-5A41-46C4-9DF7-60DA344195E8}" destId="{404D3DF9-2B21-44B7-AE66-60000BCB393F}" srcOrd="3" destOrd="0" presId="urn:microsoft.com/office/officeart/2005/8/layout/default"/>
    <dgm:cxn modelId="{F57DC650-4373-46AF-AB59-61394DB4A6D7}" type="presParOf" srcId="{4786A19D-5A41-46C4-9DF7-60DA344195E8}" destId="{6AC824F3-31BF-4E32-AAC7-66DBC0E456B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8F8F4E-80A3-41D4-A462-0455D8CDD371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SV"/>
        </a:p>
      </dgm:t>
    </dgm:pt>
    <dgm:pt modelId="{C86309CC-8BB7-431A-8B0F-3BF1156CA56C}">
      <dgm:prSet phldrT="[Texto]"/>
      <dgm:spPr/>
      <dgm:t>
        <a:bodyPr/>
        <a:lstStyle/>
        <a:p>
          <a:r>
            <a:rPr lang="es-SV"/>
            <a:t>Propuesta de enfoque de análisis del hábitat en El Salvador</a:t>
          </a:r>
        </a:p>
      </dgm:t>
    </dgm:pt>
    <dgm:pt modelId="{2E76BF36-E3F1-4BB8-BA67-0F6D3DD7C9CA}" type="parTrans" cxnId="{3B5D29D2-124E-411A-AFB8-BFADB8358BEA}">
      <dgm:prSet/>
      <dgm:spPr/>
      <dgm:t>
        <a:bodyPr/>
        <a:lstStyle/>
        <a:p>
          <a:endParaRPr lang="es-SV"/>
        </a:p>
      </dgm:t>
    </dgm:pt>
    <dgm:pt modelId="{5928500F-EEB5-4D21-BA42-0A9607D95152}" type="sibTrans" cxnId="{3B5D29D2-124E-411A-AFB8-BFADB8358BEA}">
      <dgm:prSet/>
      <dgm:spPr/>
      <dgm:t>
        <a:bodyPr/>
        <a:lstStyle/>
        <a:p>
          <a:endParaRPr lang="es-SV"/>
        </a:p>
      </dgm:t>
    </dgm:pt>
    <dgm:pt modelId="{631DBB45-E387-4EE5-A5D8-17FA3F4754D7}">
      <dgm:prSet phldrT="[Texto]"/>
      <dgm:spPr/>
      <dgm:t>
        <a:bodyPr/>
        <a:lstStyle/>
        <a:p>
          <a:r>
            <a:rPr lang="es-SV"/>
            <a:t>Realidad del hábitat en El Salvador</a:t>
          </a:r>
        </a:p>
      </dgm:t>
    </dgm:pt>
    <dgm:pt modelId="{653AD13F-0405-4C04-92D1-F5EA5F64BF59}" type="parTrans" cxnId="{83869EAF-CA06-43A2-9805-38CD0EF39EF5}">
      <dgm:prSet/>
      <dgm:spPr/>
      <dgm:t>
        <a:bodyPr/>
        <a:lstStyle/>
        <a:p>
          <a:endParaRPr lang="es-SV"/>
        </a:p>
      </dgm:t>
    </dgm:pt>
    <dgm:pt modelId="{E1ECAAF9-D1CB-4B84-879D-63625C58E08C}" type="sibTrans" cxnId="{83869EAF-CA06-43A2-9805-38CD0EF39EF5}">
      <dgm:prSet/>
      <dgm:spPr/>
      <dgm:t>
        <a:bodyPr/>
        <a:lstStyle/>
        <a:p>
          <a:endParaRPr lang="es-SV"/>
        </a:p>
      </dgm:t>
    </dgm:pt>
    <dgm:pt modelId="{25E1BDC2-C2D0-4EA1-B857-C74EFDE2C36C}">
      <dgm:prSet phldrT="[Texto]"/>
      <dgm:spPr/>
      <dgm:t>
        <a:bodyPr/>
        <a:lstStyle/>
        <a:p>
          <a:r>
            <a:rPr lang="es-SV"/>
            <a:t>Territorio</a:t>
          </a:r>
        </a:p>
        <a:p>
          <a:r>
            <a:rPr lang="es-SV"/>
            <a:t>Salvadoreño</a:t>
          </a:r>
        </a:p>
      </dgm:t>
    </dgm:pt>
    <dgm:pt modelId="{753AA1C4-1B01-4973-A304-72860713E615}" type="parTrans" cxnId="{BF9A1B97-CC5D-42FC-BDCF-C8B91B33C6A8}">
      <dgm:prSet/>
      <dgm:spPr/>
      <dgm:t>
        <a:bodyPr/>
        <a:lstStyle/>
        <a:p>
          <a:endParaRPr lang="es-SV"/>
        </a:p>
      </dgm:t>
    </dgm:pt>
    <dgm:pt modelId="{E2160CB7-BB93-46E5-ABA2-4E029B717E35}" type="sibTrans" cxnId="{BF9A1B97-CC5D-42FC-BDCF-C8B91B33C6A8}">
      <dgm:prSet/>
      <dgm:spPr/>
      <dgm:t>
        <a:bodyPr/>
        <a:lstStyle/>
        <a:p>
          <a:endParaRPr lang="es-SV"/>
        </a:p>
      </dgm:t>
    </dgm:pt>
    <dgm:pt modelId="{034069C9-8C2C-41A6-BA79-BE5B5DC926D1}">
      <dgm:prSet phldrT="[Texto]"/>
      <dgm:spPr/>
      <dgm:t>
        <a:bodyPr/>
        <a:lstStyle/>
        <a:p>
          <a:r>
            <a:rPr lang="es-SV" dirty="0"/>
            <a:t>Política Nacional de Hábitat y Vivienda</a:t>
          </a:r>
        </a:p>
      </dgm:t>
    </dgm:pt>
    <dgm:pt modelId="{9F77F516-BF9E-4F5E-8842-D4EC9D3D505E}" type="parTrans" cxnId="{7055876B-BA85-44A8-B1FE-82929F242477}">
      <dgm:prSet/>
      <dgm:spPr/>
      <dgm:t>
        <a:bodyPr/>
        <a:lstStyle/>
        <a:p>
          <a:endParaRPr lang="es-SV"/>
        </a:p>
      </dgm:t>
    </dgm:pt>
    <dgm:pt modelId="{0793B067-9AE1-4B7A-93C2-1D4C4F037CAF}" type="sibTrans" cxnId="{7055876B-BA85-44A8-B1FE-82929F242477}">
      <dgm:prSet/>
      <dgm:spPr/>
      <dgm:t>
        <a:bodyPr/>
        <a:lstStyle/>
        <a:p>
          <a:endParaRPr lang="es-SV"/>
        </a:p>
      </dgm:t>
    </dgm:pt>
    <dgm:pt modelId="{97BF2CB8-863F-411C-8832-328DD0E72B33}">
      <dgm:prSet phldrT="[Texto]"/>
      <dgm:spPr/>
      <dgm:t>
        <a:bodyPr/>
        <a:lstStyle/>
        <a:p>
          <a:r>
            <a:rPr lang="es-SV" dirty="0"/>
            <a:t>Enfoque dialéctico de la producción del espacio</a:t>
          </a:r>
        </a:p>
      </dgm:t>
    </dgm:pt>
    <dgm:pt modelId="{2037584D-98DB-4445-B3F0-8FA13DA0D2C7}" type="parTrans" cxnId="{F478AF00-68FF-485C-A189-23EB79A41002}">
      <dgm:prSet/>
      <dgm:spPr/>
      <dgm:t>
        <a:bodyPr/>
        <a:lstStyle/>
        <a:p>
          <a:endParaRPr lang="es-SV"/>
        </a:p>
      </dgm:t>
    </dgm:pt>
    <dgm:pt modelId="{7179D4EB-D03B-4107-BE6F-062297F41B84}" type="sibTrans" cxnId="{F478AF00-68FF-485C-A189-23EB79A41002}">
      <dgm:prSet/>
      <dgm:spPr/>
      <dgm:t>
        <a:bodyPr/>
        <a:lstStyle/>
        <a:p>
          <a:endParaRPr lang="es-SV"/>
        </a:p>
      </dgm:t>
    </dgm:pt>
    <dgm:pt modelId="{6FC6D4DE-4BA1-4893-B0E7-9798FABAC86F}">
      <dgm:prSet phldrT="[Texto]" custT="1"/>
      <dgm:spPr/>
      <dgm:t>
        <a:bodyPr/>
        <a:lstStyle/>
        <a:p>
          <a:r>
            <a:rPr lang="es-SV" sz="1200" dirty="0"/>
            <a:t>Producción social del espacio (H. Lefebvre)</a:t>
          </a:r>
        </a:p>
      </dgm:t>
    </dgm:pt>
    <dgm:pt modelId="{2011BE3B-0B0F-4040-9463-B300CDDF2BAB}" type="parTrans" cxnId="{4A00B543-5EAB-424A-815E-E4C14D571E63}">
      <dgm:prSet/>
      <dgm:spPr/>
      <dgm:t>
        <a:bodyPr/>
        <a:lstStyle/>
        <a:p>
          <a:endParaRPr lang="es-SV"/>
        </a:p>
      </dgm:t>
    </dgm:pt>
    <dgm:pt modelId="{45D6F3D6-95D5-4997-BC12-B92220525863}" type="sibTrans" cxnId="{4A00B543-5EAB-424A-815E-E4C14D571E63}">
      <dgm:prSet/>
      <dgm:spPr/>
      <dgm:t>
        <a:bodyPr/>
        <a:lstStyle/>
        <a:p>
          <a:endParaRPr lang="es-SV"/>
        </a:p>
      </dgm:t>
    </dgm:pt>
    <dgm:pt modelId="{6B57ECE2-9EA8-4E39-B7BE-EC6F23E6DDCB}">
      <dgm:prSet phldrT="[Texto]" custT="1"/>
      <dgm:spPr/>
      <dgm:t>
        <a:bodyPr/>
        <a:lstStyle/>
        <a:p>
          <a:r>
            <a:rPr lang="es-SV" sz="1200"/>
            <a:t>Materiales básicos para el Hábitat en El Salvador (D. Carrillo)</a:t>
          </a:r>
        </a:p>
      </dgm:t>
    </dgm:pt>
    <dgm:pt modelId="{214266F4-9324-489D-88E7-48717157BAB0}" type="parTrans" cxnId="{3BAE0B49-455C-4F2D-AA28-69347FD53E24}">
      <dgm:prSet/>
      <dgm:spPr/>
      <dgm:t>
        <a:bodyPr/>
        <a:lstStyle/>
        <a:p>
          <a:endParaRPr lang="es-SV"/>
        </a:p>
      </dgm:t>
    </dgm:pt>
    <dgm:pt modelId="{85B38FEA-1D0F-4CC5-A921-9FC4C2015F9F}" type="sibTrans" cxnId="{3BAE0B49-455C-4F2D-AA28-69347FD53E24}">
      <dgm:prSet/>
      <dgm:spPr/>
      <dgm:t>
        <a:bodyPr/>
        <a:lstStyle/>
        <a:p>
          <a:endParaRPr lang="es-SV"/>
        </a:p>
      </dgm:t>
    </dgm:pt>
    <dgm:pt modelId="{E2BB2814-44D6-4B29-80B5-EF8FDE7D05A0}" type="pres">
      <dgm:prSet presAssocID="{1F8F8F4E-80A3-41D4-A462-0455D8CDD37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74071911-B873-4A5C-B452-BFC17DCB9A1E}" type="pres">
      <dgm:prSet presAssocID="{C86309CC-8BB7-431A-8B0F-3BF1156CA56C}" presName="textCenter" presStyleLbl="node1" presStyleIdx="0" presStyleCnt="7" custScaleX="461466"/>
      <dgm:spPr/>
      <dgm:t>
        <a:bodyPr/>
        <a:lstStyle/>
        <a:p>
          <a:endParaRPr lang="es-ES"/>
        </a:p>
      </dgm:t>
    </dgm:pt>
    <dgm:pt modelId="{A6FF4513-3468-4DB1-8CE8-56BF4A4BFE6C}" type="pres">
      <dgm:prSet presAssocID="{C86309CC-8BB7-431A-8B0F-3BF1156CA56C}" presName="cycle_1" presStyleCnt="0"/>
      <dgm:spPr/>
    </dgm:pt>
    <dgm:pt modelId="{02D3B735-1B19-465E-AF90-EFBF6D0B3B01}" type="pres">
      <dgm:prSet presAssocID="{631DBB45-E387-4EE5-A5D8-17FA3F4754D7}" presName="childCenter1" presStyleLbl="node1" presStyleIdx="1" presStyleCnt="7" custScaleX="387112" custLinFactNeighborX="905" custLinFactNeighborY="129"/>
      <dgm:spPr/>
      <dgm:t>
        <a:bodyPr/>
        <a:lstStyle/>
        <a:p>
          <a:endParaRPr lang="es-ES"/>
        </a:p>
      </dgm:t>
    </dgm:pt>
    <dgm:pt modelId="{692F7E7F-3529-432D-9D31-8C2E8F3DBD7E}" type="pres">
      <dgm:prSet presAssocID="{753AA1C4-1B01-4973-A304-72860713E615}" presName="Name141" presStyleLbl="parChTrans1D3" presStyleIdx="0" presStyleCnt="4"/>
      <dgm:spPr/>
      <dgm:t>
        <a:bodyPr/>
        <a:lstStyle/>
        <a:p>
          <a:endParaRPr lang="es-ES"/>
        </a:p>
      </dgm:t>
    </dgm:pt>
    <dgm:pt modelId="{C563BA3E-392D-4BC4-B909-C8667FD1CDDC}" type="pres">
      <dgm:prSet presAssocID="{25E1BDC2-C2D0-4EA1-B857-C74EFDE2C36C}" presName="text1" presStyleLbl="node1" presStyleIdx="2" presStyleCnt="7" custScaleX="335616" custRadScaleRad="172231" custRadScaleInc="-230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726B32-6FFE-4587-BD82-5369B5449F56}" type="pres">
      <dgm:prSet presAssocID="{9F77F516-BF9E-4F5E-8842-D4EC9D3D505E}" presName="Name141" presStyleLbl="parChTrans1D3" presStyleIdx="1" presStyleCnt="4"/>
      <dgm:spPr/>
      <dgm:t>
        <a:bodyPr/>
        <a:lstStyle/>
        <a:p>
          <a:endParaRPr lang="es-ES"/>
        </a:p>
      </dgm:t>
    </dgm:pt>
    <dgm:pt modelId="{E93B4ED9-3FF5-49CD-99F8-317ED4C20495}" type="pres">
      <dgm:prSet presAssocID="{034069C9-8C2C-41A6-BA79-BE5B5DC926D1}" presName="text1" presStyleLbl="node1" presStyleIdx="3" presStyleCnt="7" custScaleX="328675" custRadScaleRad="168352" custRadScaleInc="224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CB3794-7B69-4BFA-8CFF-36E67F9575EB}" type="pres">
      <dgm:prSet presAssocID="{653AD13F-0405-4C04-92D1-F5EA5F64BF59}" presName="Name144" presStyleLbl="parChTrans1D2" presStyleIdx="0" presStyleCnt="2"/>
      <dgm:spPr/>
      <dgm:t>
        <a:bodyPr/>
        <a:lstStyle/>
        <a:p>
          <a:endParaRPr lang="es-ES"/>
        </a:p>
      </dgm:t>
    </dgm:pt>
    <dgm:pt modelId="{D8CCCA81-EB7B-48C1-B9F3-16DC46FA6D01}" type="pres">
      <dgm:prSet presAssocID="{C86309CC-8BB7-431A-8B0F-3BF1156CA56C}" presName="cycle_2" presStyleCnt="0"/>
      <dgm:spPr/>
    </dgm:pt>
    <dgm:pt modelId="{2E511237-A1E1-48E5-94B0-777B60A9D787}" type="pres">
      <dgm:prSet presAssocID="{97BF2CB8-863F-411C-8832-328DD0E72B33}" presName="childCenter2" presStyleLbl="node1" presStyleIdx="4" presStyleCnt="7" custScaleX="465649"/>
      <dgm:spPr/>
      <dgm:t>
        <a:bodyPr/>
        <a:lstStyle/>
        <a:p>
          <a:endParaRPr lang="es-ES"/>
        </a:p>
      </dgm:t>
    </dgm:pt>
    <dgm:pt modelId="{D0672FAB-83A6-4B47-8FF3-37998ECA7990}" type="pres">
      <dgm:prSet presAssocID="{2011BE3B-0B0F-4040-9463-B300CDDF2BAB}" presName="Name218" presStyleLbl="parChTrans1D3" presStyleIdx="2" presStyleCnt="4"/>
      <dgm:spPr/>
      <dgm:t>
        <a:bodyPr/>
        <a:lstStyle/>
        <a:p>
          <a:endParaRPr lang="es-ES"/>
        </a:p>
      </dgm:t>
    </dgm:pt>
    <dgm:pt modelId="{57C597C0-7383-4B6C-884D-FEA854E69ED3}" type="pres">
      <dgm:prSet presAssocID="{6FC6D4DE-4BA1-4893-B0E7-9798FABAC86F}" presName="text2" presStyleLbl="node1" presStyleIdx="5" presStyleCnt="7" custScaleX="419636" custRadScaleRad="150510" custRadScaleInc="-188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1A749A-E5D6-48FE-8EB2-ED5622658692}" type="pres">
      <dgm:prSet presAssocID="{214266F4-9324-489D-88E7-48717157BAB0}" presName="Name218" presStyleLbl="parChTrans1D3" presStyleIdx="3" presStyleCnt="4"/>
      <dgm:spPr/>
      <dgm:t>
        <a:bodyPr/>
        <a:lstStyle/>
        <a:p>
          <a:endParaRPr lang="es-ES"/>
        </a:p>
      </dgm:t>
    </dgm:pt>
    <dgm:pt modelId="{E8F5C8D7-1157-49DF-A91B-79597CC153ED}" type="pres">
      <dgm:prSet presAssocID="{6B57ECE2-9EA8-4E39-B7BE-EC6F23E6DDCB}" presName="text2" presStyleLbl="node1" presStyleIdx="6" presStyleCnt="7" custScaleX="377728" custRadScaleRad="150510" custRadScaleInc="188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783B19-383C-4356-9F9B-67C36B781741}" type="pres">
      <dgm:prSet presAssocID="{2037584D-98DB-4445-B3F0-8FA13DA0D2C7}" presName="Name221" presStyleLbl="parChTrans1D2" presStyleIdx="1" presStyleCnt="2"/>
      <dgm:spPr/>
      <dgm:t>
        <a:bodyPr/>
        <a:lstStyle/>
        <a:p>
          <a:endParaRPr lang="es-ES"/>
        </a:p>
      </dgm:t>
    </dgm:pt>
  </dgm:ptLst>
  <dgm:cxnLst>
    <dgm:cxn modelId="{BF9A1B97-CC5D-42FC-BDCF-C8B91B33C6A8}" srcId="{631DBB45-E387-4EE5-A5D8-17FA3F4754D7}" destId="{25E1BDC2-C2D0-4EA1-B857-C74EFDE2C36C}" srcOrd="0" destOrd="0" parTransId="{753AA1C4-1B01-4973-A304-72860713E615}" sibTransId="{E2160CB7-BB93-46E5-ABA2-4E029B717E35}"/>
    <dgm:cxn modelId="{CCB52C39-31E3-44B8-A8E8-0452A8DB3B38}" type="presOf" srcId="{C86309CC-8BB7-431A-8B0F-3BF1156CA56C}" destId="{74071911-B873-4A5C-B452-BFC17DCB9A1E}" srcOrd="0" destOrd="0" presId="urn:microsoft.com/office/officeart/2008/layout/RadialCluster"/>
    <dgm:cxn modelId="{1BD78A1C-A2EB-4540-83C6-A3473E1187C7}" type="presOf" srcId="{034069C9-8C2C-41A6-BA79-BE5B5DC926D1}" destId="{E93B4ED9-3FF5-49CD-99F8-317ED4C20495}" srcOrd="0" destOrd="0" presId="urn:microsoft.com/office/officeart/2008/layout/RadialCluster"/>
    <dgm:cxn modelId="{001E382F-3FD2-41B9-B96D-F0B92C6D6DBC}" type="presOf" srcId="{6B57ECE2-9EA8-4E39-B7BE-EC6F23E6DDCB}" destId="{E8F5C8D7-1157-49DF-A91B-79597CC153ED}" srcOrd="0" destOrd="0" presId="urn:microsoft.com/office/officeart/2008/layout/RadialCluster"/>
    <dgm:cxn modelId="{7055876B-BA85-44A8-B1FE-82929F242477}" srcId="{631DBB45-E387-4EE5-A5D8-17FA3F4754D7}" destId="{034069C9-8C2C-41A6-BA79-BE5B5DC926D1}" srcOrd="1" destOrd="0" parTransId="{9F77F516-BF9E-4F5E-8842-D4EC9D3D505E}" sibTransId="{0793B067-9AE1-4B7A-93C2-1D4C4F037CAF}"/>
    <dgm:cxn modelId="{4A00B543-5EAB-424A-815E-E4C14D571E63}" srcId="{97BF2CB8-863F-411C-8832-328DD0E72B33}" destId="{6FC6D4DE-4BA1-4893-B0E7-9798FABAC86F}" srcOrd="0" destOrd="0" parTransId="{2011BE3B-0B0F-4040-9463-B300CDDF2BAB}" sibTransId="{45D6F3D6-95D5-4997-BC12-B92220525863}"/>
    <dgm:cxn modelId="{3BAE0B49-455C-4F2D-AA28-69347FD53E24}" srcId="{97BF2CB8-863F-411C-8832-328DD0E72B33}" destId="{6B57ECE2-9EA8-4E39-B7BE-EC6F23E6DDCB}" srcOrd="1" destOrd="0" parTransId="{214266F4-9324-489D-88E7-48717157BAB0}" sibTransId="{85B38FEA-1D0F-4CC5-A921-9FC4C2015F9F}"/>
    <dgm:cxn modelId="{56258BBE-3F8A-47AD-90B7-5019ECDD711E}" type="presOf" srcId="{97BF2CB8-863F-411C-8832-328DD0E72B33}" destId="{2E511237-A1E1-48E5-94B0-777B60A9D787}" srcOrd="0" destOrd="0" presId="urn:microsoft.com/office/officeart/2008/layout/RadialCluster"/>
    <dgm:cxn modelId="{19F98EC2-254F-4B6A-B228-B940678877CD}" type="presOf" srcId="{9F77F516-BF9E-4F5E-8842-D4EC9D3D505E}" destId="{AB726B32-6FFE-4587-BD82-5369B5449F56}" srcOrd="0" destOrd="0" presId="urn:microsoft.com/office/officeart/2008/layout/RadialCluster"/>
    <dgm:cxn modelId="{43254F34-37AD-490A-B318-621798813A1C}" type="presOf" srcId="{653AD13F-0405-4C04-92D1-F5EA5F64BF59}" destId="{15CB3794-7B69-4BFA-8CFF-36E67F9575EB}" srcOrd="0" destOrd="0" presId="urn:microsoft.com/office/officeart/2008/layout/RadialCluster"/>
    <dgm:cxn modelId="{3D60E821-2E7D-4F12-B819-935A48247941}" type="presOf" srcId="{631DBB45-E387-4EE5-A5D8-17FA3F4754D7}" destId="{02D3B735-1B19-465E-AF90-EFBF6D0B3B01}" srcOrd="0" destOrd="0" presId="urn:microsoft.com/office/officeart/2008/layout/RadialCluster"/>
    <dgm:cxn modelId="{814A3E1B-AD38-497F-BFE3-C7E84880C60E}" type="presOf" srcId="{2037584D-98DB-4445-B3F0-8FA13DA0D2C7}" destId="{72783B19-383C-4356-9F9B-67C36B781741}" srcOrd="0" destOrd="0" presId="urn:microsoft.com/office/officeart/2008/layout/RadialCluster"/>
    <dgm:cxn modelId="{8D247BE1-8429-40DF-B7EB-11BC27142A7A}" type="presOf" srcId="{2011BE3B-0B0F-4040-9463-B300CDDF2BAB}" destId="{D0672FAB-83A6-4B47-8FF3-37998ECA7990}" srcOrd="0" destOrd="0" presId="urn:microsoft.com/office/officeart/2008/layout/RadialCluster"/>
    <dgm:cxn modelId="{F478AF00-68FF-485C-A189-23EB79A41002}" srcId="{C86309CC-8BB7-431A-8B0F-3BF1156CA56C}" destId="{97BF2CB8-863F-411C-8832-328DD0E72B33}" srcOrd="1" destOrd="0" parTransId="{2037584D-98DB-4445-B3F0-8FA13DA0D2C7}" sibTransId="{7179D4EB-D03B-4107-BE6F-062297F41B84}"/>
    <dgm:cxn modelId="{6339997C-E6F5-40C5-91A1-2B6E8DBB6B0E}" type="presOf" srcId="{25E1BDC2-C2D0-4EA1-B857-C74EFDE2C36C}" destId="{C563BA3E-392D-4BC4-B909-C8667FD1CDDC}" srcOrd="0" destOrd="0" presId="urn:microsoft.com/office/officeart/2008/layout/RadialCluster"/>
    <dgm:cxn modelId="{3B5D29D2-124E-411A-AFB8-BFADB8358BEA}" srcId="{1F8F8F4E-80A3-41D4-A462-0455D8CDD371}" destId="{C86309CC-8BB7-431A-8B0F-3BF1156CA56C}" srcOrd="0" destOrd="0" parTransId="{2E76BF36-E3F1-4BB8-BA67-0F6D3DD7C9CA}" sibTransId="{5928500F-EEB5-4D21-BA42-0A9607D95152}"/>
    <dgm:cxn modelId="{D394D55D-5A10-4316-9E7F-E89F14CDC9DF}" type="presOf" srcId="{6FC6D4DE-4BA1-4893-B0E7-9798FABAC86F}" destId="{57C597C0-7383-4B6C-884D-FEA854E69ED3}" srcOrd="0" destOrd="0" presId="urn:microsoft.com/office/officeart/2008/layout/RadialCluster"/>
    <dgm:cxn modelId="{83869EAF-CA06-43A2-9805-38CD0EF39EF5}" srcId="{C86309CC-8BB7-431A-8B0F-3BF1156CA56C}" destId="{631DBB45-E387-4EE5-A5D8-17FA3F4754D7}" srcOrd="0" destOrd="0" parTransId="{653AD13F-0405-4C04-92D1-F5EA5F64BF59}" sibTransId="{E1ECAAF9-D1CB-4B84-879D-63625C58E08C}"/>
    <dgm:cxn modelId="{F4CD6FE4-7066-4FCE-8033-F9B29FB55F04}" type="presOf" srcId="{1F8F8F4E-80A3-41D4-A462-0455D8CDD371}" destId="{E2BB2814-44D6-4B29-80B5-EF8FDE7D05A0}" srcOrd="0" destOrd="0" presId="urn:microsoft.com/office/officeart/2008/layout/RadialCluster"/>
    <dgm:cxn modelId="{D4A2DB12-30DD-42E9-87B3-F018DB108EDB}" type="presOf" srcId="{753AA1C4-1B01-4973-A304-72860713E615}" destId="{692F7E7F-3529-432D-9D31-8C2E8F3DBD7E}" srcOrd="0" destOrd="0" presId="urn:microsoft.com/office/officeart/2008/layout/RadialCluster"/>
    <dgm:cxn modelId="{DB452D39-4309-4860-A2C8-BDCCAFA053B0}" type="presOf" srcId="{214266F4-9324-489D-88E7-48717157BAB0}" destId="{531A749A-E5D6-48FE-8EB2-ED5622658692}" srcOrd="0" destOrd="0" presId="urn:microsoft.com/office/officeart/2008/layout/RadialCluster"/>
    <dgm:cxn modelId="{CEB4484B-CBDA-4420-891B-6A0842D7B2B4}" type="presParOf" srcId="{E2BB2814-44D6-4B29-80B5-EF8FDE7D05A0}" destId="{74071911-B873-4A5C-B452-BFC17DCB9A1E}" srcOrd="0" destOrd="0" presId="urn:microsoft.com/office/officeart/2008/layout/RadialCluster"/>
    <dgm:cxn modelId="{5FBC2998-22B2-46D7-9FC9-2B97D3D874D7}" type="presParOf" srcId="{E2BB2814-44D6-4B29-80B5-EF8FDE7D05A0}" destId="{A6FF4513-3468-4DB1-8CE8-56BF4A4BFE6C}" srcOrd="1" destOrd="0" presId="urn:microsoft.com/office/officeart/2008/layout/RadialCluster"/>
    <dgm:cxn modelId="{60FD6F5E-B8CE-4B7B-B1C8-65F67B23CE98}" type="presParOf" srcId="{A6FF4513-3468-4DB1-8CE8-56BF4A4BFE6C}" destId="{02D3B735-1B19-465E-AF90-EFBF6D0B3B01}" srcOrd="0" destOrd="0" presId="urn:microsoft.com/office/officeart/2008/layout/RadialCluster"/>
    <dgm:cxn modelId="{ECE8757F-1C2B-4515-9AD4-2B297364AA2D}" type="presParOf" srcId="{A6FF4513-3468-4DB1-8CE8-56BF4A4BFE6C}" destId="{692F7E7F-3529-432D-9D31-8C2E8F3DBD7E}" srcOrd="1" destOrd="0" presId="urn:microsoft.com/office/officeart/2008/layout/RadialCluster"/>
    <dgm:cxn modelId="{F777989B-F05F-450D-8EB0-9BB27606F7CF}" type="presParOf" srcId="{A6FF4513-3468-4DB1-8CE8-56BF4A4BFE6C}" destId="{C563BA3E-392D-4BC4-B909-C8667FD1CDDC}" srcOrd="2" destOrd="0" presId="urn:microsoft.com/office/officeart/2008/layout/RadialCluster"/>
    <dgm:cxn modelId="{A68E49FA-302A-465F-963D-DDBB3409E28E}" type="presParOf" srcId="{A6FF4513-3468-4DB1-8CE8-56BF4A4BFE6C}" destId="{AB726B32-6FFE-4587-BD82-5369B5449F56}" srcOrd="3" destOrd="0" presId="urn:microsoft.com/office/officeart/2008/layout/RadialCluster"/>
    <dgm:cxn modelId="{D41CA993-F01B-4438-94A3-339F231B21AD}" type="presParOf" srcId="{A6FF4513-3468-4DB1-8CE8-56BF4A4BFE6C}" destId="{E93B4ED9-3FF5-49CD-99F8-317ED4C20495}" srcOrd="4" destOrd="0" presId="urn:microsoft.com/office/officeart/2008/layout/RadialCluster"/>
    <dgm:cxn modelId="{2B41C4AC-FFDF-4C1B-B25E-F3F77F606982}" type="presParOf" srcId="{E2BB2814-44D6-4B29-80B5-EF8FDE7D05A0}" destId="{15CB3794-7B69-4BFA-8CFF-36E67F9575EB}" srcOrd="2" destOrd="0" presId="urn:microsoft.com/office/officeart/2008/layout/RadialCluster"/>
    <dgm:cxn modelId="{AFA0C768-027D-49E3-AF81-2DEC15AD0DF9}" type="presParOf" srcId="{E2BB2814-44D6-4B29-80B5-EF8FDE7D05A0}" destId="{D8CCCA81-EB7B-48C1-B9F3-16DC46FA6D01}" srcOrd="3" destOrd="0" presId="urn:microsoft.com/office/officeart/2008/layout/RadialCluster"/>
    <dgm:cxn modelId="{AA28A37A-C777-4518-A37E-D1A0045CAB17}" type="presParOf" srcId="{D8CCCA81-EB7B-48C1-B9F3-16DC46FA6D01}" destId="{2E511237-A1E1-48E5-94B0-777B60A9D787}" srcOrd="0" destOrd="0" presId="urn:microsoft.com/office/officeart/2008/layout/RadialCluster"/>
    <dgm:cxn modelId="{6C9E12EB-1E94-4AEF-94D9-FE3B4F1662C1}" type="presParOf" srcId="{D8CCCA81-EB7B-48C1-B9F3-16DC46FA6D01}" destId="{D0672FAB-83A6-4B47-8FF3-37998ECA7990}" srcOrd="1" destOrd="0" presId="urn:microsoft.com/office/officeart/2008/layout/RadialCluster"/>
    <dgm:cxn modelId="{BA812BA2-F599-4D04-AEE0-BB05CD802792}" type="presParOf" srcId="{D8CCCA81-EB7B-48C1-B9F3-16DC46FA6D01}" destId="{57C597C0-7383-4B6C-884D-FEA854E69ED3}" srcOrd="2" destOrd="0" presId="urn:microsoft.com/office/officeart/2008/layout/RadialCluster"/>
    <dgm:cxn modelId="{B7E124C2-DE52-470B-A1DB-12DAA053DDC2}" type="presParOf" srcId="{D8CCCA81-EB7B-48C1-B9F3-16DC46FA6D01}" destId="{531A749A-E5D6-48FE-8EB2-ED5622658692}" srcOrd="3" destOrd="0" presId="urn:microsoft.com/office/officeart/2008/layout/RadialCluster"/>
    <dgm:cxn modelId="{6B4779B1-E1C1-4D4A-AE49-C868A01DF619}" type="presParOf" srcId="{D8CCCA81-EB7B-48C1-B9F3-16DC46FA6D01}" destId="{E8F5C8D7-1157-49DF-A91B-79597CC153ED}" srcOrd="4" destOrd="0" presId="urn:microsoft.com/office/officeart/2008/layout/RadialCluster"/>
    <dgm:cxn modelId="{77CE6F93-6FA5-4B39-8422-4AFCD9165BE8}" type="presParOf" srcId="{E2BB2814-44D6-4B29-80B5-EF8FDE7D05A0}" destId="{72783B19-383C-4356-9F9B-67C36B781741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69842-2CE8-453D-BE06-20B159B7ED6A}">
      <dsp:nvSpPr>
        <dsp:cNvPr id="0" name=""/>
        <dsp:cNvSpPr/>
      </dsp:nvSpPr>
      <dsp:spPr>
        <a:xfrm>
          <a:off x="1108117" y="2451"/>
          <a:ext cx="2753209" cy="16519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Identificar los </a:t>
          </a:r>
          <a:r>
            <a:rPr lang="es-SV" sz="1900" kern="1200" dirty="0"/>
            <a:t>territorios funcionales urbano - rurales de El Salvador.</a:t>
          </a:r>
        </a:p>
      </dsp:txBody>
      <dsp:txXfrm>
        <a:off x="1108117" y="2451"/>
        <a:ext cx="2753209" cy="1651925"/>
      </dsp:txXfrm>
    </dsp:sp>
    <dsp:sp modelId="{8674B1DE-1A3B-4619-BEB8-2ADE9F97EF3A}">
      <dsp:nvSpPr>
        <dsp:cNvPr id="0" name=""/>
        <dsp:cNvSpPr/>
      </dsp:nvSpPr>
      <dsp:spPr>
        <a:xfrm>
          <a:off x="4136647" y="2451"/>
          <a:ext cx="2753209" cy="16519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Analizar </a:t>
          </a:r>
          <a:r>
            <a:rPr lang="es-SV" sz="1900" kern="1200" dirty="0"/>
            <a:t>la importancia y las características de los territorios funcionales rurales-urbanos identificados en el territorio nacional.</a:t>
          </a:r>
        </a:p>
      </dsp:txBody>
      <dsp:txXfrm>
        <a:off x="4136647" y="2451"/>
        <a:ext cx="2753209" cy="1651925"/>
      </dsp:txXfrm>
    </dsp:sp>
    <dsp:sp modelId="{6AC824F3-31BF-4E32-AAC7-66DBC0E456B6}">
      <dsp:nvSpPr>
        <dsp:cNvPr id="0" name=""/>
        <dsp:cNvSpPr/>
      </dsp:nvSpPr>
      <dsp:spPr>
        <a:xfrm>
          <a:off x="2622382" y="1929697"/>
          <a:ext cx="2753209" cy="16519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/>
            <a:t>Sentar las bases para un análisis del porqué </a:t>
          </a:r>
          <a:r>
            <a:rPr lang="es-SV" sz="1900" kern="1200"/>
            <a:t>algunos territorios funcionales rurales-urbanos crecen con inclusión y otros no.</a:t>
          </a:r>
          <a:endParaRPr lang="es-SV" sz="1900" kern="1200" dirty="0"/>
        </a:p>
      </dsp:txBody>
      <dsp:txXfrm>
        <a:off x="2622382" y="1929697"/>
        <a:ext cx="2753209" cy="16519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83B19-383C-4356-9F9B-67C36B781741}">
      <dsp:nvSpPr>
        <dsp:cNvPr id="0" name=""/>
        <dsp:cNvSpPr/>
      </dsp:nvSpPr>
      <dsp:spPr>
        <a:xfrm rot="5619298">
          <a:off x="3424944" y="1953218"/>
          <a:ext cx="1066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6669" y="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B3794-7B69-4BFA-8CFF-36E67F9575EB}">
      <dsp:nvSpPr>
        <dsp:cNvPr id="0" name=""/>
        <dsp:cNvSpPr/>
      </dsp:nvSpPr>
      <dsp:spPr>
        <a:xfrm rot="16312997">
          <a:off x="3468013" y="1087887"/>
          <a:ext cx="1042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294" y="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71911-B873-4A5C-B452-BFC17DCB9A1E}">
      <dsp:nvSpPr>
        <dsp:cNvPr id="0" name=""/>
        <dsp:cNvSpPr/>
      </dsp:nvSpPr>
      <dsp:spPr>
        <a:xfrm>
          <a:off x="1752412" y="1140006"/>
          <a:ext cx="3507078" cy="75998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600" kern="1200"/>
            <a:t>Propuesta de enfoque de análisis del hábitat en El Salvador</a:t>
          </a:r>
        </a:p>
      </dsp:txBody>
      <dsp:txXfrm>
        <a:off x="1789511" y="1177105"/>
        <a:ext cx="3432880" cy="685788"/>
      </dsp:txXfrm>
    </dsp:sp>
    <dsp:sp modelId="{02D3B735-1B19-465E-AF90-EFBF6D0B3B01}">
      <dsp:nvSpPr>
        <dsp:cNvPr id="0" name=""/>
        <dsp:cNvSpPr/>
      </dsp:nvSpPr>
      <dsp:spPr>
        <a:xfrm>
          <a:off x="2703089" y="609122"/>
          <a:ext cx="1651598" cy="426646"/>
        </a:xfrm>
        <a:prstGeom prst="roundRect">
          <a:avLst/>
        </a:prstGeom>
        <a:solidFill>
          <a:schemeClr val="accent1">
            <a:shade val="80000"/>
            <a:hueOff val="67250"/>
            <a:satOff val="-2566"/>
            <a:lumOff val="47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100" kern="1200"/>
            <a:t>Realidad del hábitat en El Salvador</a:t>
          </a:r>
        </a:p>
      </dsp:txBody>
      <dsp:txXfrm>
        <a:off x="2723916" y="629949"/>
        <a:ext cx="1609944" cy="384992"/>
      </dsp:txXfrm>
    </dsp:sp>
    <dsp:sp modelId="{692F7E7F-3529-432D-9D31-8C2E8F3DBD7E}">
      <dsp:nvSpPr>
        <dsp:cNvPr id="0" name=""/>
        <dsp:cNvSpPr/>
      </dsp:nvSpPr>
      <dsp:spPr>
        <a:xfrm rot="12244561">
          <a:off x="2623617" y="517884"/>
          <a:ext cx="4473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7301" y="0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3BA3E-392D-4BC4-B909-C8667FD1CDDC}">
      <dsp:nvSpPr>
        <dsp:cNvPr id="0" name=""/>
        <dsp:cNvSpPr/>
      </dsp:nvSpPr>
      <dsp:spPr>
        <a:xfrm>
          <a:off x="1449702" y="0"/>
          <a:ext cx="1431892" cy="426646"/>
        </a:xfrm>
        <a:prstGeom prst="roundRect">
          <a:avLst/>
        </a:prstGeom>
        <a:solidFill>
          <a:schemeClr val="accent1">
            <a:shade val="80000"/>
            <a:hueOff val="134500"/>
            <a:satOff val="-5133"/>
            <a:lumOff val="95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900" kern="1200"/>
            <a:t>Territorio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900" kern="1200"/>
            <a:t>Salvadoreño</a:t>
          </a:r>
        </a:p>
      </dsp:txBody>
      <dsp:txXfrm>
        <a:off x="1470529" y="20827"/>
        <a:ext cx="1390238" cy="384992"/>
      </dsp:txXfrm>
    </dsp:sp>
    <dsp:sp modelId="{AB726B32-6FFE-4587-BD82-5369B5449F56}">
      <dsp:nvSpPr>
        <dsp:cNvPr id="0" name=""/>
        <dsp:cNvSpPr/>
      </dsp:nvSpPr>
      <dsp:spPr>
        <a:xfrm rot="20089161">
          <a:off x="3962243" y="517885"/>
          <a:ext cx="4288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8871" y="0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B4ED9-3FF5-49CD-99F8-317ED4C20495}">
      <dsp:nvSpPr>
        <dsp:cNvPr id="0" name=""/>
        <dsp:cNvSpPr/>
      </dsp:nvSpPr>
      <dsp:spPr>
        <a:xfrm>
          <a:off x="4123329" y="2"/>
          <a:ext cx="1402279" cy="426646"/>
        </a:xfrm>
        <a:prstGeom prst="roundRect">
          <a:avLst/>
        </a:prstGeom>
        <a:solidFill>
          <a:schemeClr val="accent1">
            <a:shade val="80000"/>
            <a:hueOff val="201751"/>
            <a:satOff val="-7699"/>
            <a:lumOff val="142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900" kern="1200" dirty="0"/>
            <a:t>Política Nacional de Hábitat y Vivienda</a:t>
          </a:r>
        </a:p>
      </dsp:txBody>
      <dsp:txXfrm>
        <a:off x="4144156" y="20829"/>
        <a:ext cx="1360625" cy="384992"/>
      </dsp:txXfrm>
    </dsp:sp>
    <dsp:sp modelId="{2E511237-A1E1-48E5-94B0-777B60A9D787}">
      <dsp:nvSpPr>
        <dsp:cNvPr id="0" name=""/>
        <dsp:cNvSpPr/>
      </dsp:nvSpPr>
      <dsp:spPr>
        <a:xfrm>
          <a:off x="2467915" y="2006444"/>
          <a:ext cx="1986673" cy="426646"/>
        </a:xfrm>
        <a:prstGeom prst="roundRect">
          <a:avLst/>
        </a:prstGeom>
        <a:solidFill>
          <a:schemeClr val="accent1">
            <a:shade val="80000"/>
            <a:hueOff val="269001"/>
            <a:satOff val="-10265"/>
            <a:lumOff val="190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100" kern="1200" dirty="0"/>
            <a:t>Enfoque dialéctico de la producción del espacio</a:t>
          </a:r>
        </a:p>
      </dsp:txBody>
      <dsp:txXfrm>
        <a:off x="2488742" y="2027271"/>
        <a:ext cx="1945019" cy="384992"/>
      </dsp:txXfrm>
    </dsp:sp>
    <dsp:sp modelId="{D0672FAB-83A6-4B47-8FF3-37998ECA7990}">
      <dsp:nvSpPr>
        <dsp:cNvPr id="0" name=""/>
        <dsp:cNvSpPr/>
      </dsp:nvSpPr>
      <dsp:spPr>
        <a:xfrm rot="1681391">
          <a:off x="3839578" y="2523194"/>
          <a:ext cx="3835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3560" y="0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597C0-7383-4B6C-884D-FEA854E69ED3}">
      <dsp:nvSpPr>
        <dsp:cNvPr id="0" name=""/>
        <dsp:cNvSpPr/>
      </dsp:nvSpPr>
      <dsp:spPr>
        <a:xfrm>
          <a:off x="3706284" y="2613298"/>
          <a:ext cx="1790360" cy="426646"/>
        </a:xfrm>
        <a:prstGeom prst="roundRect">
          <a:avLst/>
        </a:prstGeom>
        <a:solidFill>
          <a:schemeClr val="accent1">
            <a:shade val="80000"/>
            <a:hueOff val="336251"/>
            <a:satOff val="-12832"/>
            <a:lumOff val="237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 dirty="0"/>
            <a:t>Producción social del espacio (H. Lefebvre)</a:t>
          </a:r>
        </a:p>
      </dsp:txBody>
      <dsp:txXfrm>
        <a:off x="3727111" y="2634125"/>
        <a:ext cx="1748706" cy="384992"/>
      </dsp:txXfrm>
    </dsp:sp>
    <dsp:sp modelId="{531A749A-E5D6-48FE-8EB2-ED5622658692}">
      <dsp:nvSpPr>
        <dsp:cNvPr id="0" name=""/>
        <dsp:cNvSpPr/>
      </dsp:nvSpPr>
      <dsp:spPr>
        <a:xfrm rot="9118609">
          <a:off x="2699365" y="2523194"/>
          <a:ext cx="3835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3560" y="0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5C8D7-1157-49DF-A91B-79597CC153ED}">
      <dsp:nvSpPr>
        <dsp:cNvPr id="0" name=""/>
        <dsp:cNvSpPr/>
      </dsp:nvSpPr>
      <dsp:spPr>
        <a:xfrm>
          <a:off x="1515258" y="2613298"/>
          <a:ext cx="1611562" cy="426646"/>
        </a:xfrm>
        <a:prstGeom prst="roundRect">
          <a:avLst/>
        </a:prstGeom>
        <a:solidFill>
          <a:schemeClr val="accent1">
            <a:shade val="80000"/>
            <a:hueOff val="403501"/>
            <a:satOff val="-15398"/>
            <a:lumOff val="285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/>
            <a:t>Materiales básicos para el Hábitat en El Salvador (D. Carrillo)</a:t>
          </a:r>
        </a:p>
      </dsp:txBody>
      <dsp:txXfrm>
        <a:off x="1536085" y="2634125"/>
        <a:ext cx="1569908" cy="384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9CD88-9792-4811-968A-FDFD2D0E518D}" type="datetimeFigureOut">
              <a:rPr lang="es-SV" smtClean="0"/>
              <a:t>30/07/2018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2A946-0300-4F5D-BD50-347FF0AB38C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25608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8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Tres de los TF </a:t>
            </a:r>
            <a:r>
              <a:rPr lang="es-SV" dirty="0" err="1"/>
              <a:t>URs</a:t>
            </a:r>
            <a:r>
              <a:rPr lang="es-SV" dirty="0"/>
              <a:t> son adyacentes al TF Región </a:t>
            </a:r>
            <a:r>
              <a:rPr lang="es-SV" dirty="0" err="1"/>
              <a:t>Metropolintana</a:t>
            </a:r>
            <a:r>
              <a:rPr lang="es-SV" dirty="0"/>
              <a:t>. ¿Tienen dinámicas especiales que los diferencian de los otros TF </a:t>
            </a:r>
            <a:r>
              <a:rPr lang="es-SV" dirty="0" err="1"/>
              <a:t>Urs</a:t>
            </a:r>
            <a:r>
              <a:rPr lang="es-SV" dirty="0"/>
              <a:t>?   Igual pregunta se debería hacer para los TF </a:t>
            </a:r>
            <a:r>
              <a:rPr lang="es-SV" dirty="0" err="1"/>
              <a:t>URs</a:t>
            </a:r>
            <a:r>
              <a:rPr lang="es-SV" dirty="0"/>
              <a:t> que son los tres puertos / aeropuertos importantes de El Salvador.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DA094-6543-4A43-B7D3-2EE9B003D28E}" type="slidenum">
              <a:rPr lang="es-SV" smtClean="0"/>
              <a:t>12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24944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6561-41BB-4364-8892-9E881D01F544}" type="slidenum">
              <a:rPr lang="es-SV" smtClean="0"/>
              <a:t>18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74119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622251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cd36154fc_19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cd36154fc_19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024835" y="1338774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024835" y="2659436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 dirty="0"/>
          </a:p>
        </p:txBody>
      </p:sp>
      <p:sp>
        <p:nvSpPr>
          <p:cNvPr id="19" name="Google Shape;19;p3"/>
          <p:cNvSpPr/>
          <p:nvPr/>
        </p:nvSpPr>
        <p:spPr>
          <a:xfrm>
            <a:off x="0" y="4288499"/>
            <a:ext cx="3394953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3394953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0" y="500626"/>
            <a:ext cx="3394953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493604"/>
            <a:ext cx="3394953" cy="90471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0" y="4574347"/>
            <a:ext cx="3394953" cy="559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CuadroTexto 3"/>
          <p:cNvSpPr txBox="1"/>
          <p:nvPr userDrawn="1"/>
        </p:nvSpPr>
        <p:spPr>
          <a:xfrm>
            <a:off x="3198881" y="4851112"/>
            <a:ext cx="61576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Maestría en Desarrollo Territorial y Departamento de Sociología y Ciencias Políticas 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87" y="569048"/>
            <a:ext cx="1756597" cy="23651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234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0" y="500625"/>
            <a:ext cx="4499609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-1" y="1553406"/>
            <a:ext cx="1146025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-1" y="3086100"/>
            <a:ext cx="826851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-1" y="3691500"/>
            <a:ext cx="593387" cy="1452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 hasCustomPrompt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>
                <a:latin typeface="Calibri" panose="020F0502020204030204" pitchFamily="34" charset="0"/>
                <a:ea typeface="Adobe Gothic Std B" panose="020B0800000000000000" pitchFamily="34" charset="-128"/>
                <a:cs typeface="Calibri" panose="020F0502020204030204" pitchFamily="34" charset="0"/>
              </a:defRPr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r>
              <a:rPr lang="es-SV" dirty="0"/>
              <a:t>Text</a:t>
            </a:r>
            <a:endParaRPr dirty="0"/>
          </a:p>
        </p:txBody>
      </p:sp>
      <p:sp>
        <p:nvSpPr>
          <p:cNvPr id="13" name="CuadroTexto 12"/>
          <p:cNvSpPr txBox="1"/>
          <p:nvPr userDrawn="1"/>
        </p:nvSpPr>
        <p:spPr>
          <a:xfrm>
            <a:off x="2984873" y="11859"/>
            <a:ext cx="61576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Maestría en Desarrollo Territorial y Departamento de Sociología y Ciencias Políticas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 dirty="0"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2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 dirty="0"/>
          </a:p>
        </p:txBody>
      </p:sp>
      <p:sp>
        <p:nvSpPr>
          <p:cNvPr id="12" name="CuadroTexto 11"/>
          <p:cNvSpPr txBox="1"/>
          <p:nvPr userDrawn="1"/>
        </p:nvSpPr>
        <p:spPr>
          <a:xfrm>
            <a:off x="2984873" y="8081"/>
            <a:ext cx="61576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Maestría en Desarrollo Territorial y Departamento de Sociología y Ciencias Políticas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2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3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114300" lvl="0" indent="0" rtl="0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14" name="CuadroTexto 13"/>
          <p:cNvSpPr txBox="1"/>
          <p:nvPr userDrawn="1"/>
        </p:nvSpPr>
        <p:spPr>
          <a:xfrm>
            <a:off x="2988029" y="5649"/>
            <a:ext cx="61576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Maestría en Desarrollo Territorial y Departamento de Sociología y Ciencias Políticas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69" name="Google Shape;69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3" name="Google Shape;73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CuadroTexto 10"/>
          <p:cNvSpPr txBox="1"/>
          <p:nvPr userDrawn="1"/>
        </p:nvSpPr>
        <p:spPr>
          <a:xfrm>
            <a:off x="2986392" y="8997"/>
            <a:ext cx="61576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Maestría en Desarrollo Territorial y Departamento de Sociología y Ciencias Políticas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CuadroTexto 8"/>
          <p:cNvSpPr txBox="1"/>
          <p:nvPr userDrawn="1"/>
        </p:nvSpPr>
        <p:spPr>
          <a:xfrm>
            <a:off x="2984874" y="0"/>
            <a:ext cx="61576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Maestría en Desarrollo Territorial – Departamento de Sociología y Ciencias Políticas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91925-EF6D-46D3-AB5A-388393F48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C6321B-AC1E-478D-B89F-22E2E7D29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085B35-77C2-4E70-A2BD-84E5C4C3F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D8EE-1FDD-46E4-8A8A-406FEAA110A1}" type="datetimeFigureOut">
              <a:rPr lang="es-SV" smtClean="0"/>
              <a:t>30/07/2018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7AE53F-08F1-4AAF-BEC8-688778382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99BECB-43EE-447E-8A46-61FB67A8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9838-AA5C-4442-8384-F4159360991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8390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C75CA-32CC-4B91-ABB7-8173B5D6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28B770-0E8C-4C7E-895D-1B0A591D9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7802B5-6FE5-4907-8C88-88C12DED0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D8EE-1FDD-46E4-8A8A-406FEAA110A1}" type="datetimeFigureOut">
              <a:rPr lang="es-SV" smtClean="0"/>
              <a:t>30/07/2018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AB0D9A-68CA-4100-92CC-05000CD8D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850CFD-CAED-42DD-BC49-12C605AC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9838-AA5C-4442-8384-F4159360991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8491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5FB01-9625-48FA-A7F7-19E96B53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D6680E-FF90-44D4-A0D9-281F7F2E4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6966A6-1053-43C9-B3C6-60477CAEF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D8EE-1FDD-46E4-8A8A-406FEAA110A1}" type="datetimeFigureOut">
              <a:rPr lang="es-SV" smtClean="0"/>
              <a:t>30/07/2018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2583CB-0611-4BA7-9137-7BA309588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DF04AF-2ED8-4748-8BBD-DA34CE1BF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9838-AA5C-4442-8384-F4159360991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6663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60" r:id="rId7"/>
    <p:sldLayoutId id="2147483661" r:id="rId8"/>
    <p:sldLayoutId id="2147483662" r:id="rId9"/>
    <p:sldLayoutId id="2147483663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SV" sz="3600" dirty="0"/>
              <a:t>La UCA y el estudio de lo rural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SV" dirty="0"/>
              <a:t>¿Cómo se plantea la UCA, el estudio de la ruralidad en El Salvador?</a:t>
            </a:r>
          </a:p>
        </p:txBody>
      </p:sp>
    </p:spTree>
    <p:extLst>
      <p:ext uri="{BB962C8B-B14F-4D97-AF65-F5344CB8AC3E}">
        <p14:creationId xmlns:p14="http://schemas.microsoft.com/office/powerpoint/2010/main" val="611439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F3FB583-4856-40BB-A256-479DC73BE4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223" y="305972"/>
            <a:ext cx="7476179" cy="483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39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9EA58-A53D-4323-A1A9-7008F55A62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41513" y="134938"/>
            <a:ext cx="7202487" cy="655637"/>
          </a:xfrm>
        </p:spPr>
        <p:txBody>
          <a:bodyPr>
            <a:normAutofit fontScale="90000"/>
          </a:bodyPr>
          <a:lstStyle/>
          <a:p>
            <a:pPr algn="ctr"/>
            <a:r>
              <a:rPr lang="es-SV" dirty="0"/>
              <a:t>Territorio Funcional </a:t>
            </a:r>
            <a:br>
              <a:rPr lang="es-SV" dirty="0"/>
            </a:br>
            <a:r>
              <a:rPr lang="es-SV" dirty="0"/>
              <a:t>Región Metropolitana San Salvador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FC33BEA8-A6D7-43A2-81F1-2C59C72678E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754" y="277336"/>
            <a:ext cx="7520763" cy="4866164"/>
          </a:xfrm>
        </p:spPr>
      </p:pic>
    </p:spTree>
    <p:extLst>
      <p:ext uri="{BB962C8B-B14F-4D97-AF65-F5344CB8AC3E}">
        <p14:creationId xmlns:p14="http://schemas.microsoft.com/office/powerpoint/2010/main" val="1074879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E0D1B-F4E0-4DE3-A9D6-63DC11FB6C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41513" y="115888"/>
            <a:ext cx="7202487" cy="785812"/>
          </a:xfrm>
        </p:spPr>
        <p:txBody>
          <a:bodyPr>
            <a:normAutofit/>
          </a:bodyPr>
          <a:lstStyle/>
          <a:p>
            <a:r>
              <a:rPr lang="es-SV" dirty="0"/>
              <a:t>Territorios funcionales URBANO – RURALES Y LA REGIÓN METROPOLITANA DE san salvador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2EE92BCC-024E-4D19-937C-54603DBE5AD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74" y="278219"/>
            <a:ext cx="7832651" cy="5068852"/>
          </a:xfrm>
        </p:spPr>
      </p:pic>
    </p:spTree>
    <p:extLst>
      <p:ext uri="{BB962C8B-B14F-4D97-AF65-F5344CB8AC3E}">
        <p14:creationId xmlns:p14="http://schemas.microsoft.com/office/powerpoint/2010/main" val="1409528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5" y="7883"/>
            <a:ext cx="9142810" cy="857250"/>
          </a:xfrm>
        </p:spPr>
        <p:txBody>
          <a:bodyPr/>
          <a:lstStyle/>
          <a:p>
            <a:pPr algn="l"/>
            <a:r>
              <a:rPr lang="es-SV" sz="2400" dirty="0">
                <a:solidFill>
                  <a:schemeClr val="accent1">
                    <a:lumMod val="75000"/>
                  </a:schemeClr>
                </a:solidFill>
              </a:rPr>
              <a:t>La pobreza multidimensional está concentrada en los municipios del noreste y suroeste de El Salvador.</a:t>
            </a:r>
          </a:p>
        </p:txBody>
      </p:sp>
      <p:pic>
        <p:nvPicPr>
          <p:cNvPr id="4" name="4 Imagen" descr="El Salvador pobre.gif"/>
          <p:cNvPicPr/>
          <p:nvPr/>
        </p:nvPicPr>
        <p:blipFill rotWithShape="1">
          <a:blip r:embed="rId2" cstate="screen">
            <a:clrChange>
              <a:clrFrom>
                <a:srgbClr val="97DBF2"/>
              </a:clrFrom>
              <a:clrTo>
                <a:srgbClr val="97DB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3" t="4135" r="3633" b="18921"/>
          <a:stretch/>
        </p:blipFill>
        <p:spPr>
          <a:xfrm>
            <a:off x="595" y="857221"/>
            <a:ext cx="4679417" cy="34920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78" r="5538"/>
          <a:stretch/>
        </p:blipFill>
        <p:spPr>
          <a:xfrm>
            <a:off x="4680011" y="1027101"/>
            <a:ext cx="4463393" cy="359921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92672" y="4461960"/>
            <a:ext cx="42395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05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Fuente: Cálculo de los autores del BCR con base en VI Censo de Población V de Vivienda del año 2007</a:t>
            </a:r>
            <a:endParaRPr lang="es-MX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791927" y="4461960"/>
            <a:ext cx="42395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05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Fuente: EHPM 2016</a:t>
            </a:r>
            <a:endParaRPr lang="es-MX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7974378" y="2355726"/>
            <a:ext cx="702078" cy="11341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/>
          </a:p>
        </p:txBody>
      </p:sp>
      <p:sp>
        <p:nvSpPr>
          <p:cNvPr id="8" name="Elipse 7"/>
          <p:cNvSpPr/>
          <p:nvPr/>
        </p:nvSpPr>
        <p:spPr>
          <a:xfrm>
            <a:off x="4706393" y="2281743"/>
            <a:ext cx="702078" cy="11341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/>
          </a:p>
        </p:txBody>
      </p:sp>
      <p:sp>
        <p:nvSpPr>
          <p:cNvPr id="9" name="Elipse 8"/>
          <p:cNvSpPr/>
          <p:nvPr/>
        </p:nvSpPr>
        <p:spPr>
          <a:xfrm>
            <a:off x="3059832" y="2259645"/>
            <a:ext cx="1153231" cy="11341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/>
          </a:p>
        </p:txBody>
      </p:sp>
      <p:sp>
        <p:nvSpPr>
          <p:cNvPr id="10" name="Elipse 9"/>
          <p:cNvSpPr/>
          <p:nvPr/>
        </p:nvSpPr>
        <p:spPr>
          <a:xfrm>
            <a:off x="48034" y="2571750"/>
            <a:ext cx="1607642" cy="9721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29E44FA-F310-4E65-AB56-7C5E4F5F1078}"/>
              </a:ext>
            </a:extLst>
          </p:cNvPr>
          <p:cNvSpPr txBox="1"/>
          <p:nvPr/>
        </p:nvSpPr>
        <p:spPr>
          <a:xfrm>
            <a:off x="7789525" y="390263"/>
            <a:ext cx="1353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>
                <a:solidFill>
                  <a:schemeClr val="accent5">
                    <a:lumMod val="50000"/>
                  </a:schemeClr>
                </a:solidFill>
              </a:rPr>
              <a:t>Elaboración por BCR</a:t>
            </a:r>
          </a:p>
        </p:txBody>
      </p:sp>
    </p:spTree>
    <p:extLst>
      <p:ext uri="{BB962C8B-B14F-4D97-AF65-F5344CB8AC3E}">
        <p14:creationId xmlns:p14="http://schemas.microsoft.com/office/powerpoint/2010/main" val="2268860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1142996" y="-6"/>
            <a:ext cx="6864858" cy="5164044"/>
            <a:chOff x="-6" y="-8"/>
            <a:chExt cx="9153144" cy="6885392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" y="4543606"/>
              <a:ext cx="9153144" cy="2341778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" y="-8"/>
              <a:ext cx="9129370" cy="1503731"/>
            </a:xfrm>
            <a:prstGeom prst="rect">
              <a:avLst/>
            </a:prstGeom>
          </p:spPr>
        </p:pic>
      </p:grpSp>
      <p:pic>
        <p:nvPicPr>
          <p:cNvPr id="13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68" y="1547703"/>
            <a:ext cx="6192847" cy="363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958416"/>
            <a:ext cx="6480720" cy="589286"/>
          </a:xfrm>
        </p:spPr>
        <p:txBody>
          <a:bodyPr>
            <a:normAutofit/>
          </a:bodyPr>
          <a:lstStyle/>
          <a:p>
            <a:r>
              <a:rPr lang="es-SV" altLang="es-SV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Intervención UCA en el territorio (2006-2012)</a:t>
            </a:r>
            <a:endParaRPr lang="es-SV" sz="2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58054" y="1662560"/>
            <a:ext cx="3632290" cy="1449250"/>
          </a:xfrm>
        </p:spPr>
        <p:txBody>
          <a:bodyPr>
            <a:normAutofit fontScale="47500" lnSpcReduction="20000"/>
          </a:bodyPr>
          <a:lstStyle/>
          <a:p>
            <a:pPr marL="0" indent="0" algn="r">
              <a:buNone/>
            </a:pPr>
            <a:r>
              <a:rPr lang="es-SV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148 proyectos en el territorio; consultorías, investigaciones, proyectos de PS. Temas: sostenibilidad ambiental; servicios básicos; desarrollo productivo; + 1.8M$ invertidos</a:t>
            </a:r>
            <a:endParaRPr lang="es-SV" sz="2550" b="1" dirty="0">
              <a:latin typeface="Bookman Old Style" panose="02050604050505020204" pitchFamily="18" charset="0"/>
            </a:endParaRPr>
          </a:p>
          <a:p>
            <a:pPr>
              <a:buSzPct val="150000"/>
            </a:pPr>
            <a:endParaRPr lang="es-MX" sz="1125" dirty="0">
              <a:latin typeface="Bookman Old Style" panose="02050604050505020204" pitchFamily="18" charset="0"/>
            </a:endParaRPr>
          </a:p>
          <a:p>
            <a:pPr marL="0" indent="0">
              <a:buSzPct val="150000"/>
              <a:buNone/>
            </a:pPr>
            <a:endParaRPr lang="es-SV" dirty="0">
              <a:latin typeface="Bookman Old Style" panose="02050604050505020204" pitchFamily="18" charset="0"/>
            </a:endParaRPr>
          </a:p>
          <a:p>
            <a:pPr>
              <a:spcBef>
                <a:spcPts val="1350"/>
              </a:spcBef>
            </a:pPr>
            <a:endParaRPr lang="es-SV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93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1142996" y="-6"/>
            <a:ext cx="6864858" cy="5164044"/>
            <a:chOff x="-6" y="-8"/>
            <a:chExt cx="9153144" cy="6885392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" y="4543606"/>
              <a:ext cx="9153144" cy="2341778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" y="-8"/>
              <a:ext cx="9129370" cy="1503731"/>
            </a:xfrm>
            <a:prstGeom prst="rect">
              <a:avLst/>
            </a:prstGeom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876" y="134673"/>
            <a:ext cx="2857591" cy="902523"/>
          </a:xfrm>
        </p:spPr>
        <p:txBody>
          <a:bodyPr>
            <a:normAutofit fontScale="90000"/>
          </a:bodyPr>
          <a:lstStyle/>
          <a:p>
            <a:r>
              <a:rPr lang="es-ES" sz="27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Territorios priorizados por la UCA</a:t>
            </a:r>
            <a:endParaRPr lang="es-SV" sz="27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1056168" y="1037196"/>
            <a:ext cx="6788910" cy="4180848"/>
            <a:chOff x="216024" y="1181796"/>
            <a:chExt cx="9068042" cy="5559572"/>
          </a:xfrm>
        </p:grpSpPr>
        <p:pic>
          <p:nvPicPr>
            <p:cNvPr id="28" name="Picture 6" descr="C:\Users\Loli Rovira\Documents\MAUCAT\mapa_antes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336228"/>
              <a:ext cx="8705554" cy="5333132"/>
            </a:xfrm>
            <a:prstGeom prst="rect">
              <a:avLst/>
            </a:prstGeom>
            <a:noFill/>
          </p:spPr>
        </p:pic>
        <p:grpSp>
          <p:nvGrpSpPr>
            <p:cNvPr id="29" name="20 Grupo"/>
            <p:cNvGrpSpPr/>
            <p:nvPr/>
          </p:nvGrpSpPr>
          <p:grpSpPr>
            <a:xfrm>
              <a:off x="216024" y="1181796"/>
              <a:ext cx="9068042" cy="5559572"/>
              <a:chOff x="216024" y="1181796"/>
              <a:chExt cx="9068042" cy="5559572"/>
            </a:xfrm>
          </p:grpSpPr>
          <p:sp>
            <p:nvSpPr>
              <p:cNvPr id="30" name="4 Rectángulo"/>
              <p:cNvSpPr/>
              <p:nvPr/>
            </p:nvSpPr>
            <p:spPr>
              <a:xfrm>
                <a:off x="4283968" y="2276872"/>
                <a:ext cx="1512168" cy="1008112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/>
              </a:p>
            </p:txBody>
          </p:sp>
          <p:sp>
            <p:nvSpPr>
              <p:cNvPr id="31" name="5 CuadroTexto"/>
              <p:cNvSpPr txBox="1"/>
              <p:nvPr/>
            </p:nvSpPr>
            <p:spPr>
              <a:xfrm>
                <a:off x="5915871" y="1181796"/>
                <a:ext cx="3368195" cy="171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800" b="1" dirty="0">
                    <a:latin typeface="Bookman Old Style" panose="02050604050505020204" pitchFamily="18" charset="0"/>
                  </a:rPr>
                  <a:t>Zona </a:t>
                </a:r>
                <a:r>
                  <a:rPr lang="es-ES" sz="1800" b="1" dirty="0" err="1">
                    <a:latin typeface="Bookman Old Style" panose="02050604050505020204" pitchFamily="18" charset="0"/>
                  </a:rPr>
                  <a:t>Nor</a:t>
                </a:r>
                <a:r>
                  <a:rPr lang="es-ES" sz="1800" b="1" dirty="0">
                    <a:latin typeface="Bookman Old Style" panose="02050604050505020204" pitchFamily="18" charset="0"/>
                  </a:rPr>
                  <a:t>-oriental de Chalatenango</a:t>
                </a:r>
                <a:r>
                  <a:rPr lang="es-ES" sz="900" b="1" dirty="0">
                    <a:latin typeface="Bookman Old Style" panose="02050604050505020204" pitchFamily="18" charset="0"/>
                  </a:rPr>
                  <a:t>:</a:t>
                </a:r>
              </a:p>
              <a:p>
                <a:r>
                  <a:rPr lang="es-ES" sz="900" dirty="0">
                    <a:latin typeface="Bookman Old Style" panose="02050604050505020204" pitchFamily="18" charset="0"/>
                  </a:rPr>
                  <a:t>Municipios San Antonio Los Ranchos, Nueva Trinidad, </a:t>
                </a:r>
                <a:r>
                  <a:rPr lang="es-ES" sz="900" dirty="0" err="1">
                    <a:latin typeface="Bookman Old Style" panose="02050604050505020204" pitchFamily="18" charset="0"/>
                  </a:rPr>
                  <a:t>Arcatao</a:t>
                </a:r>
                <a:r>
                  <a:rPr lang="es-ES" sz="900" dirty="0">
                    <a:latin typeface="Bookman Old Style" panose="02050604050505020204" pitchFamily="18" charset="0"/>
                  </a:rPr>
                  <a:t>, San José Las Flores y el cantón de </a:t>
                </a:r>
                <a:r>
                  <a:rPr lang="es-ES" sz="900" dirty="0" err="1">
                    <a:latin typeface="Bookman Old Style" panose="02050604050505020204" pitchFamily="18" charset="0"/>
                  </a:rPr>
                  <a:t>Guarjila</a:t>
                </a:r>
                <a:r>
                  <a:rPr lang="es-ES" sz="900" dirty="0">
                    <a:latin typeface="Bookman Old Style" panose="02050604050505020204" pitchFamily="18" charset="0"/>
                  </a:rPr>
                  <a:t>, del municipio de Chalatenango.</a:t>
                </a:r>
              </a:p>
            </p:txBody>
          </p:sp>
          <p:cxnSp>
            <p:nvCxnSpPr>
              <p:cNvPr id="32" name="7 Conector recto"/>
              <p:cNvCxnSpPr/>
              <p:nvPr/>
            </p:nvCxnSpPr>
            <p:spPr>
              <a:xfrm flipV="1">
                <a:off x="4331697" y="1556844"/>
                <a:ext cx="1536447" cy="73192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9 Rectángulo"/>
              <p:cNvSpPr/>
              <p:nvPr/>
            </p:nvSpPr>
            <p:spPr>
              <a:xfrm rot="1394728">
                <a:off x="3470273" y="4158408"/>
                <a:ext cx="1777774" cy="1350867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/>
              </a:p>
            </p:txBody>
          </p:sp>
          <p:sp>
            <p:nvSpPr>
              <p:cNvPr id="34" name="10 Rectángulo"/>
              <p:cNvSpPr/>
              <p:nvPr/>
            </p:nvSpPr>
            <p:spPr>
              <a:xfrm rot="1394728">
                <a:off x="5103248" y="4968248"/>
                <a:ext cx="2201148" cy="1320338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35" name="12 Conector recto"/>
              <p:cNvCxnSpPr/>
              <p:nvPr/>
            </p:nvCxnSpPr>
            <p:spPr>
              <a:xfrm flipH="1">
                <a:off x="2555776" y="5085184"/>
                <a:ext cx="720080" cy="7200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13 CuadroTexto"/>
              <p:cNvSpPr txBox="1"/>
              <p:nvPr/>
            </p:nvSpPr>
            <p:spPr>
              <a:xfrm>
                <a:off x="216024" y="4797152"/>
                <a:ext cx="2627784" cy="1056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25" dirty="0">
                    <a:latin typeface="Bookman Old Style" panose="02050604050505020204" pitchFamily="18" charset="0"/>
                  </a:rPr>
                  <a:t>Municipio de </a:t>
                </a:r>
                <a:r>
                  <a:rPr lang="es-ES" sz="1050" b="1" dirty="0" err="1">
                    <a:latin typeface="Bookman Old Style" panose="02050604050505020204" pitchFamily="18" charset="0"/>
                  </a:rPr>
                  <a:t>Tecoluca</a:t>
                </a:r>
                <a:r>
                  <a:rPr lang="es-ES" sz="1050" b="1" dirty="0">
                    <a:latin typeface="Bookman Old Style" panose="02050604050505020204" pitchFamily="18" charset="0"/>
                  </a:rPr>
                  <a:t> y Asociación de Municipios de Los </a:t>
                </a:r>
                <a:r>
                  <a:rPr lang="es-ES" sz="1050" b="1" dirty="0" err="1">
                    <a:latin typeface="Bookman Old Style" panose="02050604050505020204" pitchFamily="18" charset="0"/>
                  </a:rPr>
                  <a:t>Nonualcos</a:t>
                </a:r>
                <a:endParaRPr lang="es-ES" sz="1050" b="1" dirty="0"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37" name="16 CuadroTexto"/>
              <p:cNvSpPr txBox="1"/>
              <p:nvPr/>
            </p:nvSpPr>
            <p:spPr>
              <a:xfrm>
                <a:off x="2411760" y="5583124"/>
                <a:ext cx="3240360" cy="924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500" b="1" dirty="0" err="1">
                    <a:latin typeface="Bookman Old Style" panose="02050604050505020204" pitchFamily="18" charset="0"/>
                  </a:rPr>
                  <a:t>Jiquilisco</a:t>
                </a:r>
                <a:r>
                  <a:rPr lang="es-ES" sz="900" dirty="0">
                    <a:latin typeface="Bookman Old Style" panose="02050604050505020204" pitchFamily="18" charset="0"/>
                  </a:rPr>
                  <a:t> y 14  Municipios de la </a:t>
                </a:r>
                <a:r>
                  <a:rPr lang="es-ES" sz="1050" b="1" dirty="0">
                    <a:latin typeface="Bookman Old Style" panose="02050604050505020204" pitchFamily="18" charset="0"/>
                  </a:rPr>
                  <a:t>Cuenca de la Bahía de </a:t>
                </a:r>
                <a:r>
                  <a:rPr lang="es-ES" sz="1050" b="1" dirty="0" err="1">
                    <a:latin typeface="Bookman Old Style" panose="02050604050505020204" pitchFamily="18" charset="0"/>
                  </a:rPr>
                  <a:t>Jiquilisco</a:t>
                </a:r>
                <a:endParaRPr lang="es-ES" sz="1050" dirty="0">
                  <a:latin typeface="Bookman Old Style" panose="02050604050505020204" pitchFamily="18" charset="0"/>
                </a:endParaRPr>
              </a:p>
            </p:txBody>
          </p:sp>
          <p:cxnSp>
            <p:nvCxnSpPr>
              <p:cNvPr id="38" name="17 Conector recto"/>
              <p:cNvCxnSpPr/>
              <p:nvPr/>
            </p:nvCxnSpPr>
            <p:spPr>
              <a:xfrm flipH="1">
                <a:off x="5292080" y="6669360"/>
                <a:ext cx="1656184" cy="72008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50070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828007"/>
              </p:ext>
            </p:extLst>
          </p:nvPr>
        </p:nvGraphicFramePr>
        <p:xfrm>
          <a:off x="1169578" y="368594"/>
          <a:ext cx="6321057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4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4979">
                <a:tc>
                  <a:txBody>
                    <a:bodyPr/>
                    <a:lstStyle/>
                    <a:p>
                      <a:r>
                        <a:rPr lang="es-SV" sz="1200" dirty="0"/>
                        <a:t>AGENDA</a:t>
                      </a:r>
                      <a:r>
                        <a:rPr lang="es-SV" sz="1200" baseline="0" dirty="0"/>
                        <a:t> DE PROYECCION SOCIAL UCA </a:t>
                      </a:r>
                    </a:p>
                    <a:p>
                      <a:r>
                        <a:rPr lang="es-SV" sz="1200" baseline="0" dirty="0">
                          <a:solidFill>
                            <a:srgbClr val="FFFF00"/>
                          </a:solidFill>
                        </a:rPr>
                        <a:t>/ AREAS DE TRABAJO UNIVERSITARIO</a:t>
                      </a:r>
                      <a:endParaRPr lang="es-SV" sz="12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SV" sz="1200" dirty="0">
                          <a:solidFill>
                            <a:srgbClr val="FFFF00"/>
                          </a:solidFill>
                        </a:rPr>
                        <a:t>Fortalecimiento</a:t>
                      </a:r>
                      <a:r>
                        <a:rPr lang="es-SV" sz="1200" baseline="0" dirty="0">
                          <a:solidFill>
                            <a:srgbClr val="FFFF00"/>
                          </a:solidFill>
                        </a:rPr>
                        <a:t> de capacidades en diplomados y cursos</a:t>
                      </a:r>
                      <a:endParaRPr lang="es-SV" sz="12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SV" sz="1200" dirty="0">
                          <a:solidFill>
                            <a:srgbClr val="FFFF00"/>
                          </a:solidFill>
                        </a:rPr>
                        <a:t>Asesorías</a:t>
                      </a:r>
                      <a:r>
                        <a:rPr lang="es-SV" sz="1200" baseline="0" dirty="0">
                          <a:solidFill>
                            <a:srgbClr val="FFFF00"/>
                          </a:solidFill>
                        </a:rPr>
                        <a:t> técnicas y acompañamiento de procesos de DT.</a:t>
                      </a:r>
                      <a:endParaRPr lang="es-SV" sz="12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SV" sz="1200" dirty="0">
                          <a:solidFill>
                            <a:srgbClr val="FFFF00"/>
                          </a:solidFill>
                        </a:rPr>
                        <a:t>Investigación</a:t>
                      </a:r>
                      <a:r>
                        <a:rPr lang="es-SV" sz="1200" baseline="0" dirty="0">
                          <a:solidFill>
                            <a:srgbClr val="FFFF00"/>
                          </a:solidFill>
                        </a:rPr>
                        <a:t> aplicada al diseño, sistematización, evaluación iniciativas DT</a:t>
                      </a:r>
                      <a:endParaRPr lang="es-SV" sz="12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SV" sz="1200" baseline="0" dirty="0">
                          <a:solidFill>
                            <a:srgbClr val="FFFF00"/>
                          </a:solidFill>
                        </a:rPr>
                        <a:t>Facilitación del  a</a:t>
                      </a:r>
                      <a:r>
                        <a:rPr lang="es-SV" sz="1200" dirty="0">
                          <a:solidFill>
                            <a:srgbClr val="FFFF00"/>
                          </a:solidFill>
                        </a:rPr>
                        <a:t>cceso desde</a:t>
                      </a:r>
                      <a:r>
                        <a:rPr lang="es-SV" sz="1200" baseline="0" dirty="0">
                          <a:solidFill>
                            <a:srgbClr val="FFFF00"/>
                          </a:solidFill>
                        </a:rPr>
                        <a:t> el territorio</a:t>
                      </a:r>
                      <a:r>
                        <a:rPr lang="es-SV" sz="1200" dirty="0">
                          <a:solidFill>
                            <a:srgbClr val="FFFF00"/>
                          </a:solidFill>
                        </a:rPr>
                        <a:t> a educación universitaria en la UCA</a:t>
                      </a:r>
                      <a:r>
                        <a:rPr lang="es-SV" sz="1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es-SV" sz="12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434">
                <a:tc>
                  <a:txBody>
                    <a:bodyPr/>
                    <a:lstStyle/>
                    <a:p>
                      <a:r>
                        <a:rPr lang="es-SV" sz="1200" b="1" dirty="0"/>
                        <a:t>1.Promoción de una vida digna para todas las personas.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SV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SV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SV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SV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Trabajar por una sociedad equitativa, participativa e incluyente.</a:t>
                      </a:r>
                      <a:endParaRPr lang="es-SV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SV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SV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SV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SV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434">
                <a:tc>
                  <a:txBody>
                    <a:bodyPr/>
                    <a:lstStyle/>
                    <a:p>
                      <a:r>
                        <a:rPr lang="es-SV" sz="1200" b="1" dirty="0"/>
                        <a:t>3. Colaborar en la construcción de una Cultura de Paz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SV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SV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SV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SV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6695">
                <a:tc>
                  <a:txBody>
                    <a:bodyPr/>
                    <a:lstStyle/>
                    <a:p>
                      <a:r>
                        <a:rPr lang="es-SV" sz="1200" b="1" dirty="0"/>
                        <a:t>4.Trabajar por la Sustentabilidad Ambiental y adaptación al cambio climático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SV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SV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SV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SV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434">
                <a:tc>
                  <a:txBody>
                    <a:bodyPr/>
                    <a:lstStyle/>
                    <a:p>
                      <a:r>
                        <a:rPr lang="es-SV" sz="1200" b="1" dirty="0"/>
                        <a:t>5.Fortalecimiento institucional del sistema político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SV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SV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SV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SV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578627" y="2175009"/>
            <a:ext cx="367240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100" b="1" dirty="0">
                <a:solidFill>
                  <a:srgbClr val="C00000"/>
                </a:solidFill>
              </a:rPr>
              <a:t>PRIORIDADES CONCERTADAS CON ACTORES TERRITORIALES INTEGRADAS EN AGENDAS DE TRABAJO CONJUNTO</a:t>
            </a:r>
          </a:p>
        </p:txBody>
      </p:sp>
    </p:spTree>
    <p:extLst>
      <p:ext uri="{BB962C8B-B14F-4D97-AF65-F5344CB8AC3E}">
        <p14:creationId xmlns:p14="http://schemas.microsoft.com/office/powerpoint/2010/main" val="61259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67921-8334-4C37-A88B-8CAFB02B7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68" y="559981"/>
            <a:ext cx="4373526" cy="999444"/>
          </a:xfrm>
        </p:spPr>
        <p:txBody>
          <a:bodyPr>
            <a:normAutofit fontScale="90000"/>
          </a:bodyPr>
          <a:lstStyle/>
          <a:p>
            <a:r>
              <a:rPr lang="es-SV" sz="1500" dirty="0"/>
              <a:t>Procesos sociales y condiciones físico-espaciales que configuran en mayor medida el hábitat en los asentamientos humanos de El Salvador, </a:t>
            </a:r>
            <a:r>
              <a:rPr lang="es-SV" sz="1500" i="1" dirty="0"/>
              <a:t>Propuesta de enfoque de análisis de las condiciones del hábitat, el caso de Arcatao</a:t>
            </a:r>
            <a:endParaRPr lang="es-SV" sz="15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237C29-6C03-41DE-803F-5D23515C17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6F910768-E2B6-405E-8EE4-7BC642EEB4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5406474"/>
              </p:ext>
            </p:extLst>
          </p:nvPr>
        </p:nvGraphicFramePr>
        <p:xfrm>
          <a:off x="1674921" y="1767274"/>
          <a:ext cx="7011904" cy="3039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5041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7CA54D3-3F89-4D90-A6E7-88DA805CF7A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9981" y="503274"/>
            <a:ext cx="8399721" cy="4444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8488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A11C5D-443F-40C3-8D95-981A570DD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Potenciales beneficios para el territorio “MAUCAT”</a:t>
            </a:r>
            <a:endParaRPr lang="es-SV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DACBE5-1FC8-4CA0-A284-2C6DB1CB4B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s-MX" dirty="0"/>
              <a:t>Diagnóstico </a:t>
            </a:r>
            <a:r>
              <a:rPr lang="es-MX" dirty="0" err="1"/>
              <a:t>multidemensional</a:t>
            </a:r>
            <a:r>
              <a:rPr lang="es-MX" dirty="0"/>
              <a:t> del estado del hábitat (</a:t>
            </a:r>
            <a:r>
              <a:rPr lang="es-MX" dirty="0" err="1"/>
              <a:t>cuali</a:t>
            </a:r>
            <a:r>
              <a:rPr lang="es-MX" dirty="0"/>
              <a:t>-cuantitativo).</a:t>
            </a:r>
          </a:p>
          <a:p>
            <a:pPr marL="385763" indent="-385763">
              <a:buFont typeface="+mj-lt"/>
              <a:buAutoNum type="arabicPeriod"/>
            </a:pPr>
            <a:r>
              <a:rPr lang="es-MX" dirty="0"/>
              <a:t>Análisis histórico de los procesos de construcción del hábitat (estructura </a:t>
            </a:r>
            <a:r>
              <a:rPr lang="es-MX" dirty="0" err="1"/>
              <a:t>vrs</a:t>
            </a:r>
            <a:r>
              <a:rPr lang="es-MX" dirty="0"/>
              <a:t> agentes)</a:t>
            </a:r>
          </a:p>
          <a:p>
            <a:pPr marL="385763" indent="-385763">
              <a:buFont typeface="+mj-lt"/>
              <a:buAutoNum type="arabicPeriod"/>
            </a:pPr>
            <a:r>
              <a:rPr lang="es-MX" dirty="0"/>
              <a:t>Comprensión de los procesos de construcción del hábitat en el territorio MAUCAT</a:t>
            </a:r>
          </a:p>
          <a:p>
            <a:pPr marL="385763" indent="-385763">
              <a:buFont typeface="+mj-lt"/>
              <a:buAutoNum type="arabicPeriod"/>
            </a:pPr>
            <a:r>
              <a:rPr lang="es-MX" dirty="0"/>
              <a:t>Estado actual de la organización social y su potencial de cara a futuras intervenciones</a:t>
            </a:r>
          </a:p>
          <a:p>
            <a:pPr marL="385763" indent="-385763">
              <a:buFont typeface="+mj-lt"/>
              <a:buAutoNum type="arabicPeriod"/>
            </a:pPr>
            <a:r>
              <a:rPr lang="es-MX" dirty="0"/>
              <a:t>Sistema de información territorial actualizado como herramienta de análisis y toma de decisiones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06097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SV" dirty="0"/>
              <a:t>Contenido</a:t>
            </a:r>
            <a:endParaRPr dirty="0"/>
          </a:p>
        </p:txBody>
      </p:sp>
      <p:sp>
        <p:nvSpPr>
          <p:cNvPr id="161" name="Google Shape;161;p18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600"/>
              </a:spcBef>
              <a:spcAft>
                <a:spcPts val="0"/>
              </a:spcAft>
              <a:buSzPts val="2800"/>
              <a:buChar char="▪"/>
            </a:pPr>
            <a:r>
              <a:rPr lang="es-SV" dirty="0"/>
              <a:t>La “Ruralidad” transformada en el contexto nacional e internacional, objeto del estudio</a:t>
            </a:r>
          </a:p>
          <a:p>
            <a:r>
              <a:rPr lang="es-SV" dirty="0"/>
              <a:t>Abordajes emergentes la UCA para el estudio de la ruralidad en el contexto de las dinámicas territoriales de El Salvador.</a:t>
            </a:r>
          </a:p>
        </p:txBody>
      </p:sp>
      <p:grpSp>
        <p:nvGrpSpPr>
          <p:cNvPr id="162" name="Google Shape;162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63" name="Google Shape;163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18"/>
          <p:cNvSpPr txBox="1">
            <a:spLocks noGrp="1"/>
          </p:cNvSpPr>
          <p:nvPr>
            <p:ph type="sldNum" idx="4294967295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9417B8F-7F03-4DD4-A80D-4163CFA8C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4835" y="2444558"/>
            <a:ext cx="4505700" cy="1159800"/>
          </a:xfrm>
        </p:spPr>
        <p:txBody>
          <a:bodyPr/>
          <a:lstStyle/>
          <a:p>
            <a:r>
              <a:rPr lang="es-SV" sz="3600" dirty="0"/>
              <a:t>Investigación sobre el agua del </a:t>
            </a:r>
            <a:r>
              <a:rPr lang="es-SV" sz="3600" dirty="0" err="1"/>
              <a:t>Nor</a:t>
            </a:r>
            <a:r>
              <a:rPr lang="es-SV" sz="3600" dirty="0"/>
              <a:t> – oriente de Chalatenango</a:t>
            </a: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051085AC-F884-4E54-8410-1220C2BF8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4835" y="3580925"/>
            <a:ext cx="4505700" cy="784800"/>
          </a:xfrm>
        </p:spPr>
        <p:txBody>
          <a:bodyPr/>
          <a:lstStyle/>
          <a:p>
            <a:r>
              <a:rPr lang="es-SV" dirty="0"/>
              <a:t>Mesa Hábitat y Medio Ambiente</a:t>
            </a:r>
          </a:p>
          <a:p>
            <a:r>
              <a:rPr lang="es-SV" dirty="0"/>
              <a:t>MAUCAT - UCA</a:t>
            </a:r>
          </a:p>
        </p:txBody>
      </p:sp>
    </p:spTree>
    <p:extLst>
      <p:ext uri="{BB962C8B-B14F-4D97-AF65-F5344CB8AC3E}">
        <p14:creationId xmlns:p14="http://schemas.microsoft.com/office/powerpoint/2010/main" val="1988222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B9744D-C5A7-470F-910E-12E62B8F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Investigación realizada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4F1A3E-D3FE-4397-B981-1191BE82A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025" y="1672856"/>
            <a:ext cx="7540800" cy="3402417"/>
          </a:xfrm>
        </p:spPr>
        <p:txBody>
          <a:bodyPr>
            <a:normAutofit fontScale="62500" lnSpcReduction="20000"/>
          </a:bodyPr>
          <a:lstStyle/>
          <a:p>
            <a:r>
              <a:rPr lang="es-SV" dirty="0"/>
              <a:t>El equipo de Hábitat y Medio Ambiente de la MAUCAT, liderado por el Dr. Mauricio Pohl, Departamento de Electrónica e Informática, </a:t>
            </a:r>
          </a:p>
          <a:p>
            <a:r>
              <a:rPr lang="es-SV" dirty="0"/>
              <a:t>con la colaboración de 5 catedráticos del Departamento de Ingeniería de Procesos y Ciencias Ambientales (DIPCA), estudiantes de Ingeniería Química </a:t>
            </a:r>
          </a:p>
          <a:p>
            <a:r>
              <a:rPr lang="es-SV" dirty="0"/>
              <a:t>y de las voluntarias del Programa de Voluntariado de la UCA (PVUCA), </a:t>
            </a:r>
          </a:p>
          <a:p>
            <a:pPr marL="0" indent="0">
              <a:buNone/>
            </a:pPr>
            <a:endParaRPr lang="es-SV" dirty="0"/>
          </a:p>
          <a:p>
            <a:pPr marL="0" indent="0">
              <a:buNone/>
            </a:pPr>
            <a:r>
              <a:rPr lang="es-SV" dirty="0"/>
              <a:t>Se creó una base de información para determinar:</a:t>
            </a:r>
          </a:p>
          <a:p>
            <a:r>
              <a:rPr lang="es-SV" dirty="0"/>
              <a:t>el número de juntas de agua del territorio MAUCAT, </a:t>
            </a:r>
          </a:p>
          <a:p>
            <a:r>
              <a:rPr lang="es-SV" dirty="0"/>
              <a:t>qué calidad tiene el agua y si existía una adecuada cloración del mismo</a:t>
            </a:r>
          </a:p>
          <a:p>
            <a:r>
              <a:rPr lang="es-SV" dirty="0"/>
              <a:t>qué enfermedades se reportan debido al consumo de esta agua. </a:t>
            </a:r>
          </a:p>
        </p:txBody>
      </p:sp>
    </p:spTree>
    <p:extLst>
      <p:ext uri="{BB962C8B-B14F-4D97-AF65-F5344CB8AC3E}">
        <p14:creationId xmlns:p14="http://schemas.microsoft.com/office/powerpoint/2010/main" val="808611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Medidor de calidad de agua automatizado.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92263"/>
            <a:ext cx="3890963" cy="2187575"/>
          </a:xfr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CD8D479-8942-46E8-A226-A4E01F7A105C}" type="slidenum">
              <a:rPr lang="es-SV" smtClean="0"/>
              <a:t>22</a:t>
            </a:fld>
            <a:endParaRPr lang="es-SV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950" y="1365346"/>
            <a:ext cx="2517387" cy="347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7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CD58AA-89D8-4DE4-B6E8-32408EC6D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DCEA49-32FB-490F-BCF1-A5E13DF9F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1486" y="1575888"/>
            <a:ext cx="3660300" cy="3158700"/>
          </a:xfrm>
        </p:spPr>
        <p:txBody>
          <a:bodyPr>
            <a:noAutofit/>
          </a:bodyPr>
          <a:lstStyle/>
          <a:p>
            <a:r>
              <a:rPr lang="es-SV" sz="2700" dirty="0"/>
              <a:t>El agua tiene una adecuada calidad y cloración.</a:t>
            </a:r>
          </a:p>
          <a:p>
            <a:r>
              <a:rPr lang="es-SV" sz="2700" dirty="0"/>
              <a:t>La cantidad es suficiente para diferentes usos, al realizar una gestión adecuada.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3E1D31-C429-4B2F-9D09-C87CE00F655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0" y="474921"/>
            <a:ext cx="4114923" cy="4451054"/>
          </a:xfrm>
        </p:spPr>
        <p:txBody>
          <a:bodyPr/>
          <a:lstStyle/>
          <a:p>
            <a:r>
              <a:rPr lang="es-SV" dirty="0"/>
              <a:t>El problema más bien esta en la gobernanza asociativa de la gestión integral del recurso hídrico, frente a la tendencia actual de extrema atomización dónde cada junta de agua quiere de dueño su propia fuente de agua. </a:t>
            </a:r>
          </a:p>
          <a:p>
            <a:r>
              <a:rPr lang="es-SV" dirty="0"/>
              <a:t>Requiere análisis por parte de investigadores de otras disciplinas y abordaje multi – actor para facilitar soluciones.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034101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SV" b="1" dirty="0"/>
              <a:t>Columna 1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Texto…</a:t>
            </a:r>
            <a:endParaRPr dirty="0"/>
          </a:p>
        </p:txBody>
      </p:sp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Subtítulo </a:t>
            </a:r>
            <a:endParaRPr dirty="0"/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2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SV" b="1" dirty="0"/>
              <a:t>Columna 2</a:t>
            </a:r>
            <a:endParaRPr b="1"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Texto…</a:t>
            </a:r>
            <a:endParaRPr dirty="0"/>
          </a:p>
        </p:txBody>
      </p:sp>
      <p:grpSp>
        <p:nvGrpSpPr>
          <p:cNvPr id="195" name="Google Shape;195;p20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96" name="Google Shape;196;p20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20"/>
          <p:cNvSpPr txBox="1">
            <a:spLocks noGrp="1"/>
          </p:cNvSpPr>
          <p:nvPr>
            <p:ph type="sldNum" idx="4294967295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Subtítulo</a:t>
            </a:r>
            <a:endParaRPr dirty="0"/>
          </a:p>
        </p:txBody>
      </p:sp>
      <p:sp>
        <p:nvSpPr>
          <p:cNvPr id="208" name="Google Shape;208;p21"/>
          <p:cNvSpPr txBox="1">
            <a:spLocks noGrp="1"/>
          </p:cNvSpPr>
          <p:nvPr>
            <p:ph type="body" idx="1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SV" b="1" dirty="0"/>
              <a:t>Columna 1</a:t>
            </a:r>
            <a:endParaRPr b="1"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Texto…</a:t>
            </a:r>
            <a:endParaRPr dirty="0"/>
          </a:p>
        </p:txBody>
      </p:sp>
      <p:sp>
        <p:nvSpPr>
          <p:cNvPr id="209" name="Google Shape;209;p21"/>
          <p:cNvSpPr txBox="1">
            <a:spLocks noGrp="1"/>
          </p:cNvSpPr>
          <p:nvPr>
            <p:ph type="body" idx="2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SV" b="1" dirty="0"/>
              <a:t>Columna 2</a:t>
            </a:r>
            <a:endParaRPr b="1"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Texto…</a:t>
            </a:r>
            <a:endParaRPr dirty="0"/>
          </a:p>
        </p:txBody>
      </p:sp>
      <p:sp>
        <p:nvSpPr>
          <p:cNvPr id="210" name="Google Shape;210;p21"/>
          <p:cNvSpPr txBox="1">
            <a:spLocks noGrp="1"/>
          </p:cNvSpPr>
          <p:nvPr>
            <p:ph type="body" idx="3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SV" b="1" dirty="0"/>
              <a:t>Columna 3</a:t>
            </a:r>
            <a:endParaRPr b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SV" dirty="0"/>
              <a:t>Texto…</a:t>
            </a:r>
            <a:endParaRPr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11" name="Google Shape;211;p21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212" name="Google Shape;212;p21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21"/>
          <p:cNvSpPr txBox="1">
            <a:spLocks noGrp="1"/>
          </p:cNvSpPr>
          <p:nvPr>
            <p:ph type="sldNum" idx="4294967295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 idx="4294967295"/>
          </p:nvPr>
        </p:nvSpPr>
        <p:spPr>
          <a:xfrm>
            <a:off x="387475" y="366857"/>
            <a:ext cx="2758800" cy="8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24057"/>
                </a:solidFill>
              </a:rPr>
              <a:t>Diagramas</a:t>
            </a:r>
            <a:endParaRPr dirty="0">
              <a:solidFill>
                <a:srgbClr val="124057"/>
              </a:solidFill>
            </a:endParaRPr>
          </a:p>
        </p:txBody>
      </p:sp>
      <p:sp>
        <p:nvSpPr>
          <p:cNvPr id="266" name="Google Shape;266;p25"/>
          <p:cNvSpPr/>
          <p:nvPr/>
        </p:nvSpPr>
        <p:spPr>
          <a:xfrm>
            <a:off x="3759030" y="3738863"/>
            <a:ext cx="2718300" cy="749700"/>
          </a:xfrm>
          <a:prstGeom prst="homePlate">
            <a:avLst>
              <a:gd name="adj" fmla="val 35440"/>
            </a:avLst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7" name="Google Shape;267;p25"/>
          <p:cNvSpPr/>
          <p:nvPr/>
        </p:nvSpPr>
        <p:spPr>
          <a:xfrm>
            <a:off x="3759031" y="3003935"/>
            <a:ext cx="3488400" cy="749700"/>
          </a:xfrm>
          <a:prstGeom prst="homePlate">
            <a:avLst>
              <a:gd name="adj" fmla="val 35440"/>
            </a:avLst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p25"/>
          <p:cNvSpPr/>
          <p:nvPr/>
        </p:nvSpPr>
        <p:spPr>
          <a:xfrm>
            <a:off x="3759030" y="2258772"/>
            <a:ext cx="2227500" cy="749700"/>
          </a:xfrm>
          <a:prstGeom prst="homePlate">
            <a:avLst>
              <a:gd name="adj" fmla="val 35440"/>
            </a:avLst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p25"/>
          <p:cNvSpPr/>
          <p:nvPr/>
        </p:nvSpPr>
        <p:spPr>
          <a:xfrm>
            <a:off x="3759031" y="1508916"/>
            <a:ext cx="2554800" cy="749700"/>
          </a:xfrm>
          <a:prstGeom prst="homePlate">
            <a:avLst>
              <a:gd name="adj" fmla="val 35440"/>
            </a:avLst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0" name="Google Shape;270;p25"/>
          <p:cNvSpPr/>
          <p:nvPr/>
        </p:nvSpPr>
        <p:spPr>
          <a:xfrm>
            <a:off x="2898297" y="1312390"/>
            <a:ext cx="882600" cy="95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" y="0"/>
                </a:moveTo>
                <a:lnTo>
                  <a:pt x="120000" y="25236"/>
                </a:lnTo>
                <a:lnTo>
                  <a:pt x="120000" y="120000"/>
                </a:lnTo>
                <a:lnTo>
                  <a:pt x="311" y="103519"/>
                </a:lnTo>
                <a:cubicBezTo>
                  <a:pt x="497" y="69012"/>
                  <a:pt x="-151" y="34506"/>
                  <a:pt x="33" y="0"/>
                </a:cubicBezTo>
                <a:close/>
              </a:path>
            </a:pathLst>
          </a:custGeom>
          <a:solidFill>
            <a:srgbClr val="87AF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5"/>
          <p:cNvSpPr/>
          <p:nvPr/>
        </p:nvSpPr>
        <p:spPr>
          <a:xfrm>
            <a:off x="2892403" y="2131252"/>
            <a:ext cx="888600" cy="880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52" y="0"/>
                </a:moveTo>
                <a:lnTo>
                  <a:pt x="120000" y="17302"/>
                </a:lnTo>
                <a:lnTo>
                  <a:pt x="120000" y="119999"/>
                </a:lnTo>
                <a:lnTo>
                  <a:pt x="0" y="120000"/>
                </a:lnTo>
                <a:cubicBezTo>
                  <a:pt x="184" y="79999"/>
                  <a:pt x="368" y="40000"/>
                  <a:pt x="552" y="0"/>
                </a:cubicBezTo>
                <a:close/>
              </a:path>
            </a:pathLst>
          </a:custGeom>
          <a:solidFill>
            <a:srgbClr val="0F3D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5"/>
          <p:cNvSpPr/>
          <p:nvPr/>
        </p:nvSpPr>
        <p:spPr>
          <a:xfrm rot="10800000" flipH="1">
            <a:off x="2892221" y="3007612"/>
            <a:ext cx="888900" cy="876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77" y="0"/>
                </a:moveTo>
                <a:lnTo>
                  <a:pt x="120000" y="17383"/>
                </a:lnTo>
                <a:lnTo>
                  <a:pt x="120000" y="120000"/>
                </a:lnTo>
                <a:lnTo>
                  <a:pt x="24" y="120000"/>
                </a:lnTo>
                <a:cubicBezTo>
                  <a:pt x="-159" y="80000"/>
                  <a:pt x="761" y="40000"/>
                  <a:pt x="577" y="0"/>
                </a:cubicBezTo>
                <a:close/>
              </a:path>
            </a:pathLst>
          </a:custGeom>
          <a:solidFill>
            <a:srgbClr val="2E6E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5"/>
          <p:cNvSpPr/>
          <p:nvPr/>
        </p:nvSpPr>
        <p:spPr>
          <a:xfrm rot="10800000" flipH="1">
            <a:off x="2894448" y="3752039"/>
            <a:ext cx="886500" cy="939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77" y="0"/>
                </a:moveTo>
                <a:lnTo>
                  <a:pt x="120000" y="25882"/>
                </a:lnTo>
                <a:lnTo>
                  <a:pt x="120000" y="120000"/>
                </a:lnTo>
                <a:lnTo>
                  <a:pt x="0" y="105098"/>
                </a:lnTo>
                <a:cubicBezTo>
                  <a:pt x="184" y="70065"/>
                  <a:pt x="92" y="35032"/>
                  <a:pt x="277" y="0"/>
                </a:cubicBezTo>
                <a:close/>
              </a:path>
            </a:pathLst>
          </a:custGeom>
          <a:solidFill>
            <a:srgbClr val="0B29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5"/>
          <p:cNvSpPr/>
          <p:nvPr/>
        </p:nvSpPr>
        <p:spPr>
          <a:xfrm rot="10800000">
            <a:off x="2022738" y="3747891"/>
            <a:ext cx="878100" cy="94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" y="0"/>
                </a:moveTo>
                <a:lnTo>
                  <a:pt x="120000" y="25565"/>
                </a:lnTo>
                <a:lnTo>
                  <a:pt x="120000" y="120000"/>
                </a:lnTo>
                <a:lnTo>
                  <a:pt x="313" y="105130"/>
                </a:lnTo>
                <a:cubicBezTo>
                  <a:pt x="499" y="70173"/>
                  <a:pt x="-152" y="34956"/>
                  <a:pt x="33" y="0"/>
                </a:cubicBezTo>
                <a:close/>
              </a:path>
            </a:pathLst>
          </a:custGeom>
          <a:solidFill>
            <a:srgbClr val="1240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5"/>
          <p:cNvSpPr/>
          <p:nvPr/>
        </p:nvSpPr>
        <p:spPr>
          <a:xfrm flipH="1">
            <a:off x="2018279" y="2127156"/>
            <a:ext cx="882900" cy="876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0" y="0"/>
                </a:moveTo>
                <a:lnTo>
                  <a:pt x="120000" y="17383"/>
                </a:lnTo>
                <a:lnTo>
                  <a:pt x="120000" y="120000"/>
                </a:lnTo>
                <a:lnTo>
                  <a:pt x="80" y="119999"/>
                </a:lnTo>
                <a:cubicBezTo>
                  <a:pt x="-197" y="79999"/>
                  <a:pt x="358" y="40000"/>
                  <a:pt x="80" y="0"/>
                </a:cubicBezTo>
                <a:close/>
              </a:path>
            </a:pathLst>
          </a:custGeom>
          <a:solidFill>
            <a:srgbClr val="1657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5"/>
          <p:cNvSpPr/>
          <p:nvPr/>
        </p:nvSpPr>
        <p:spPr>
          <a:xfrm flipH="1">
            <a:off x="2016085" y="1314437"/>
            <a:ext cx="886800" cy="939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" y="0"/>
                </a:moveTo>
                <a:lnTo>
                  <a:pt x="120000" y="25359"/>
                </a:lnTo>
                <a:lnTo>
                  <a:pt x="120000" y="120000"/>
                </a:lnTo>
                <a:lnTo>
                  <a:pt x="310" y="104052"/>
                </a:lnTo>
                <a:cubicBezTo>
                  <a:pt x="495" y="69019"/>
                  <a:pt x="-151" y="35032"/>
                  <a:pt x="33" y="0"/>
                </a:cubicBezTo>
                <a:close/>
              </a:path>
            </a:pathLst>
          </a:custGeom>
          <a:solidFill>
            <a:srgbClr val="94BF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5"/>
          <p:cNvSpPr/>
          <p:nvPr/>
        </p:nvSpPr>
        <p:spPr>
          <a:xfrm rot="10800000">
            <a:off x="2021437" y="3003323"/>
            <a:ext cx="877500" cy="872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lnTo>
                  <a:pt x="54" y="120000"/>
                </a:lnTo>
                <a:cubicBezTo>
                  <a:pt x="240" y="79812"/>
                  <a:pt x="-132" y="40187"/>
                  <a:pt x="53" y="0"/>
                </a:cubicBezTo>
                <a:lnTo>
                  <a:pt x="120000" y="16766"/>
                </a:lnTo>
                <a:close/>
              </a:path>
            </a:pathLst>
          </a:custGeom>
          <a:solidFill>
            <a:srgbClr val="3B8D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5"/>
          <p:cNvSpPr/>
          <p:nvPr/>
        </p:nvSpPr>
        <p:spPr>
          <a:xfrm>
            <a:off x="1985550" y="1413550"/>
            <a:ext cx="477600" cy="3290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5785"/>
                </a:moveTo>
                <a:lnTo>
                  <a:pt x="0" y="3719"/>
                </a:lnTo>
                <a:lnTo>
                  <a:pt x="120000" y="0"/>
                </a:lnTo>
                <a:lnTo>
                  <a:pt x="120000" y="120000"/>
                </a:lnTo>
                <a:lnTo>
                  <a:pt x="0" y="115785"/>
                </a:ln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5"/>
          <p:cNvSpPr txBox="1"/>
          <p:nvPr/>
        </p:nvSpPr>
        <p:spPr>
          <a:xfrm>
            <a:off x="2983887" y="1625888"/>
            <a:ext cx="5967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01</a:t>
            </a:r>
            <a:endParaRPr sz="2400" b="1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280" name="Google Shape;280;p25"/>
          <p:cNvCxnSpPr/>
          <p:nvPr/>
        </p:nvCxnSpPr>
        <p:spPr>
          <a:xfrm>
            <a:off x="4018789" y="1734156"/>
            <a:ext cx="0" cy="393000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1" name="Google Shape;281;p25"/>
          <p:cNvSpPr txBox="1"/>
          <p:nvPr/>
        </p:nvSpPr>
        <p:spPr>
          <a:xfrm>
            <a:off x="4079756" y="1731483"/>
            <a:ext cx="14547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Nixie One"/>
                <a:cs typeface="Calibri" panose="020F0502020204030204" pitchFamily="34" charset="0"/>
                <a:sym typeface="Nixie One"/>
              </a:rPr>
              <a:t>Texto…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Nixie One"/>
              <a:cs typeface="Calibri" panose="020F0502020204030204" pitchFamily="34" charset="0"/>
              <a:sym typeface="Nixie One"/>
            </a:endParaRPr>
          </a:p>
        </p:txBody>
      </p:sp>
      <p:sp>
        <p:nvSpPr>
          <p:cNvPr id="282" name="Google Shape;282;p25"/>
          <p:cNvSpPr txBox="1"/>
          <p:nvPr/>
        </p:nvSpPr>
        <p:spPr>
          <a:xfrm>
            <a:off x="2968274" y="2412698"/>
            <a:ext cx="5967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02</a:t>
            </a:r>
            <a:endParaRPr sz="2400" b="1"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283" name="Google Shape;283;p25"/>
          <p:cNvCxnSpPr/>
          <p:nvPr/>
        </p:nvCxnSpPr>
        <p:spPr>
          <a:xfrm>
            <a:off x="4018789" y="2401042"/>
            <a:ext cx="0" cy="393000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4" name="Google Shape;284;p25"/>
          <p:cNvSpPr txBox="1"/>
          <p:nvPr/>
        </p:nvSpPr>
        <p:spPr>
          <a:xfrm>
            <a:off x="4080155" y="2402236"/>
            <a:ext cx="1385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83333"/>
              </a:lnSpc>
            </a:pPr>
            <a:r>
              <a:rPr lang="en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Nixie One"/>
                <a:cs typeface="Calibri" panose="020F0502020204030204" pitchFamily="34" charset="0"/>
                <a:sym typeface="Nixie One"/>
              </a:rPr>
              <a:t>Texto…</a:t>
            </a:r>
            <a:endParaRPr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Nixie One"/>
              <a:cs typeface="Calibri" panose="020F0502020204030204" pitchFamily="34" charset="0"/>
              <a:sym typeface="Nixie One"/>
            </a:endParaRPr>
          </a:p>
        </p:txBody>
      </p:sp>
      <p:sp>
        <p:nvSpPr>
          <p:cNvPr id="285" name="Google Shape;285;p25"/>
          <p:cNvSpPr txBox="1"/>
          <p:nvPr/>
        </p:nvSpPr>
        <p:spPr>
          <a:xfrm>
            <a:off x="2979099" y="3165808"/>
            <a:ext cx="5967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03</a:t>
            </a:r>
            <a:endParaRPr sz="2400" b="1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286" name="Google Shape;286;p25"/>
          <p:cNvCxnSpPr/>
          <p:nvPr/>
        </p:nvCxnSpPr>
        <p:spPr>
          <a:xfrm>
            <a:off x="4018571" y="3182285"/>
            <a:ext cx="0" cy="393000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7" name="Google Shape;287;p25"/>
          <p:cNvSpPr txBox="1"/>
          <p:nvPr/>
        </p:nvSpPr>
        <p:spPr>
          <a:xfrm>
            <a:off x="4079756" y="3092152"/>
            <a:ext cx="1385100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Nixie One"/>
                <a:cs typeface="Calibri" panose="020F0502020204030204" pitchFamily="34" charset="0"/>
                <a:sym typeface="Nixie One"/>
              </a:rPr>
              <a:t>Texto…</a:t>
            </a:r>
            <a:endParaRPr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Nixie One"/>
              <a:cs typeface="Calibri" panose="020F0502020204030204" pitchFamily="34" charset="0"/>
              <a:sym typeface="Nixie One"/>
            </a:endParaRPr>
          </a:p>
        </p:txBody>
      </p:sp>
      <p:sp>
        <p:nvSpPr>
          <p:cNvPr id="288" name="Google Shape;288;p25"/>
          <p:cNvSpPr txBox="1"/>
          <p:nvPr/>
        </p:nvSpPr>
        <p:spPr>
          <a:xfrm>
            <a:off x="2987538" y="3950261"/>
            <a:ext cx="5967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04</a:t>
            </a:r>
            <a:endParaRPr sz="24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289" name="Google Shape;289;p25"/>
          <p:cNvCxnSpPr/>
          <p:nvPr/>
        </p:nvCxnSpPr>
        <p:spPr>
          <a:xfrm>
            <a:off x="4018351" y="3916746"/>
            <a:ext cx="0" cy="393000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0" name="Google Shape;290;p25"/>
          <p:cNvSpPr txBox="1"/>
          <p:nvPr/>
        </p:nvSpPr>
        <p:spPr>
          <a:xfrm>
            <a:off x="4079756" y="3837040"/>
            <a:ext cx="1385100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Nixie One"/>
                <a:cs typeface="Calibri" panose="020F0502020204030204" pitchFamily="34" charset="0"/>
                <a:sym typeface="Nixie One"/>
              </a:rPr>
              <a:t>Texto…</a:t>
            </a:r>
            <a:endParaRPr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Nixie One"/>
              <a:cs typeface="Calibri" panose="020F0502020204030204" pitchFamily="34" charset="0"/>
              <a:sym typeface="Nixie One"/>
            </a:endParaRPr>
          </a:p>
        </p:txBody>
      </p:sp>
      <p:sp>
        <p:nvSpPr>
          <p:cNvPr id="291" name="Google Shape;291;p25"/>
          <p:cNvSpPr/>
          <p:nvPr/>
        </p:nvSpPr>
        <p:spPr>
          <a:xfrm flipH="1">
            <a:off x="3787126" y="1509779"/>
            <a:ext cx="91800" cy="2978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5785"/>
                </a:moveTo>
                <a:lnTo>
                  <a:pt x="0" y="3719"/>
                </a:lnTo>
                <a:lnTo>
                  <a:pt x="120000" y="0"/>
                </a:lnTo>
                <a:lnTo>
                  <a:pt x="120000" y="120000"/>
                </a:lnTo>
                <a:lnTo>
                  <a:pt x="0" y="115785"/>
                </a:ln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5"/>
          <p:cNvSpPr txBox="1">
            <a:spLocks noGrp="1"/>
          </p:cNvSpPr>
          <p:nvPr>
            <p:ph type="sldNum" idx="4294967295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0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Diagrama simple</a:t>
            </a:r>
            <a:endParaRPr dirty="0"/>
          </a:p>
        </p:txBody>
      </p:sp>
      <p:sp>
        <p:nvSpPr>
          <p:cNvPr id="370" name="Google Shape;370;p30"/>
          <p:cNvSpPr/>
          <p:nvPr/>
        </p:nvSpPr>
        <p:spPr>
          <a:xfrm>
            <a:off x="1053050" y="2290250"/>
            <a:ext cx="2731800" cy="2010900"/>
          </a:xfrm>
          <a:prstGeom prst="homePlate">
            <a:avLst>
              <a:gd name="adj" fmla="val 3012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Nixie One"/>
                <a:cs typeface="Calibri" panose="020F0502020204030204" pitchFamily="34" charset="0"/>
                <a:sym typeface="Nixie One"/>
              </a:rPr>
              <a:t>Pasos 1</a:t>
            </a:r>
            <a:endParaRPr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Nixie One"/>
              <a:cs typeface="Calibri" panose="020F0502020204030204" pitchFamily="34" charset="0"/>
              <a:sym typeface="Nixie One"/>
            </a:endParaRPr>
          </a:p>
        </p:txBody>
      </p:sp>
      <p:sp>
        <p:nvSpPr>
          <p:cNvPr id="371" name="Google Shape;371;p30"/>
          <p:cNvSpPr/>
          <p:nvPr/>
        </p:nvSpPr>
        <p:spPr>
          <a:xfrm>
            <a:off x="3262563" y="2290250"/>
            <a:ext cx="2784000" cy="2010900"/>
          </a:xfrm>
          <a:prstGeom prst="chevron">
            <a:avLst>
              <a:gd name="adj" fmla="val 29853"/>
            </a:avLst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Nixie One"/>
                <a:cs typeface="Calibri" panose="020F0502020204030204" pitchFamily="34" charset="0"/>
                <a:sym typeface="Nixie One"/>
              </a:rPr>
              <a:t>Pasos 2</a:t>
            </a:r>
            <a:endParaRPr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Nixie One"/>
              <a:cs typeface="Calibri" panose="020F0502020204030204" pitchFamily="34" charset="0"/>
              <a:sym typeface="Nixie One"/>
            </a:endParaRPr>
          </a:p>
        </p:txBody>
      </p:sp>
      <p:sp>
        <p:nvSpPr>
          <p:cNvPr id="372" name="Google Shape;372;p30"/>
          <p:cNvSpPr/>
          <p:nvPr/>
        </p:nvSpPr>
        <p:spPr>
          <a:xfrm>
            <a:off x="5524609" y="2290250"/>
            <a:ext cx="2784000" cy="2010900"/>
          </a:xfrm>
          <a:prstGeom prst="chevron">
            <a:avLst>
              <a:gd name="adj" fmla="val 29853"/>
            </a:avLst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Nixie One"/>
                <a:cs typeface="Calibri" panose="020F0502020204030204" pitchFamily="34" charset="0"/>
                <a:sym typeface="Nixie One"/>
              </a:rPr>
              <a:t>Pasos 3</a:t>
            </a:r>
            <a:endParaRPr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Nixie One"/>
              <a:cs typeface="Calibri" panose="020F0502020204030204" pitchFamily="34" charset="0"/>
              <a:sym typeface="Nixie One"/>
            </a:endParaRPr>
          </a:p>
        </p:txBody>
      </p:sp>
      <p:grpSp>
        <p:nvGrpSpPr>
          <p:cNvPr id="373" name="Google Shape;373;p30"/>
          <p:cNvGrpSpPr/>
          <p:nvPr/>
        </p:nvGrpSpPr>
        <p:grpSpPr>
          <a:xfrm>
            <a:off x="348269" y="907692"/>
            <a:ext cx="369549" cy="274765"/>
            <a:chOff x="5247525" y="3007275"/>
            <a:chExt cx="517575" cy="384825"/>
          </a:xfrm>
        </p:grpSpPr>
        <p:sp>
          <p:nvSpPr>
            <p:cNvPr id="374" name="Google Shape;374;p30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0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Google Shape;376;p30"/>
          <p:cNvSpPr txBox="1">
            <a:spLocks noGrp="1"/>
          </p:cNvSpPr>
          <p:nvPr>
            <p:ph type="sldNum" idx="4294967295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ctrTitle"/>
          </p:nvPr>
        </p:nvSpPr>
        <p:spPr>
          <a:xfrm>
            <a:off x="4024835" y="1005620"/>
            <a:ext cx="4505700" cy="4049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SV" dirty="0"/>
              <a:t>Parte II</a:t>
            </a:r>
            <a:endParaRPr dirty="0"/>
          </a:p>
        </p:txBody>
      </p:sp>
      <p:sp>
        <p:nvSpPr>
          <p:cNvPr id="161" name="Google Shape;161;p18"/>
          <p:cNvSpPr txBox="1">
            <a:spLocks noGrp="1"/>
          </p:cNvSpPr>
          <p:nvPr>
            <p:ph type="subTitle" idx="1"/>
          </p:nvPr>
        </p:nvSpPr>
        <p:spPr>
          <a:xfrm>
            <a:off x="4024835" y="2000216"/>
            <a:ext cx="4505700" cy="16999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indent="0">
              <a:spcBef>
                <a:spcPts val="600"/>
              </a:spcBef>
              <a:buSzPts val="2800"/>
            </a:pPr>
            <a:r>
              <a:rPr lang="es-SV" sz="2800" dirty="0"/>
              <a:t>Abordajes emergentes la UCA para el estudio de la ruralidad en el contexto de las dinámicas territoriales de El Salvador.</a:t>
            </a:r>
          </a:p>
        </p:txBody>
      </p:sp>
      <p:sp>
        <p:nvSpPr>
          <p:cNvPr id="169" name="Google Shape;169;p18"/>
          <p:cNvSpPr txBox="1">
            <a:spLocks noGrp="1"/>
          </p:cNvSpPr>
          <p:nvPr>
            <p:ph type="sldNum" idx="4294967295"/>
          </p:nvPr>
        </p:nvSpPr>
        <p:spPr>
          <a:xfrm>
            <a:off x="0" y="4819650"/>
            <a:ext cx="349250" cy="323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162" name="Google Shape;162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63" name="Google Shape;163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88872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08E22-A19B-45C4-BF43-2102EB7626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CO" sz="2700" i="1" dirty="0"/>
              <a:t>“Crecimiento inclusivo en territorios funcionales rural-urbanos en El Salvador”</a:t>
            </a:r>
            <a:endParaRPr lang="es-SV" sz="2700" dirty="0">
              <a:solidFill>
                <a:srgbClr val="FF000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91BA63-BB01-4BC1-8959-35388F9C1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214" y="2659435"/>
            <a:ext cx="2601433" cy="1395113"/>
          </a:xfrm>
        </p:spPr>
        <p:txBody>
          <a:bodyPr>
            <a:noAutofit/>
          </a:bodyPr>
          <a:lstStyle/>
          <a:p>
            <a:pPr algn="just"/>
            <a:r>
              <a:rPr lang="es-SV" sz="1600" dirty="0"/>
              <a:t>Presentan:</a:t>
            </a:r>
          </a:p>
          <a:p>
            <a:pPr algn="just"/>
            <a:r>
              <a:rPr lang="es-SV" sz="1600" dirty="0"/>
              <a:t>Andrew Cummings - MDT</a:t>
            </a:r>
          </a:p>
          <a:p>
            <a:pPr algn="just"/>
            <a:r>
              <a:rPr lang="es-SV" sz="1600" dirty="0"/>
              <a:t>Marielos García - Economía</a:t>
            </a:r>
          </a:p>
          <a:p>
            <a:pPr algn="just"/>
            <a:r>
              <a:rPr lang="es-SV" sz="1600" dirty="0" err="1"/>
              <a:t>Metzi</a:t>
            </a:r>
            <a:r>
              <a:rPr lang="es-SV" sz="1600" dirty="0"/>
              <a:t> Aguilar – </a:t>
            </a:r>
            <a:r>
              <a:rPr lang="es-SV" sz="1600" dirty="0" err="1"/>
              <a:t>LabSIG</a:t>
            </a:r>
            <a:r>
              <a:rPr lang="es-SV" sz="1600" dirty="0"/>
              <a:t> DOE</a:t>
            </a:r>
          </a:p>
          <a:p>
            <a:pPr algn="just"/>
            <a:r>
              <a:rPr lang="es-SV" sz="1600" dirty="0"/>
              <a:t>Rafael Cartagena - MDT</a:t>
            </a:r>
          </a:p>
          <a:p>
            <a:pPr algn="just"/>
            <a:r>
              <a:rPr lang="es-SV" sz="1600" dirty="0"/>
              <a:t>Mario Cesar - Economía</a:t>
            </a:r>
          </a:p>
        </p:txBody>
      </p:sp>
      <p:pic>
        <p:nvPicPr>
          <p:cNvPr id="1026" name="Picture 2" descr="Logo UCA 2015">
            <a:extLst>
              <a:ext uri="{FF2B5EF4-FFF2-40B4-BE49-F238E27FC236}">
                <a16:creationId xmlns:a16="http://schemas.microsoft.com/office/drawing/2014/main" id="{90E94DD7-5A9B-4E3F-A693-6030E6BE1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017" y="120921"/>
            <a:ext cx="851366" cy="116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8547FA7-1FE4-48A0-BE18-2F8EE157908A}"/>
              </a:ext>
            </a:extLst>
          </p:cNvPr>
          <p:cNvSpPr txBox="1"/>
          <p:nvPr/>
        </p:nvSpPr>
        <p:spPr>
          <a:xfrm>
            <a:off x="5968409" y="2644927"/>
            <a:ext cx="265552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050" dirty="0">
                <a:solidFill>
                  <a:schemeClr val="accent2">
                    <a:lumMod val="75000"/>
                  </a:schemeClr>
                </a:solidFill>
              </a:rPr>
              <a:t>Universidad Centroamericana José Simeón Cañas</a:t>
            </a:r>
          </a:p>
          <a:p>
            <a:pPr algn="ctr"/>
            <a:r>
              <a:rPr lang="es-SV" sz="1050" dirty="0">
                <a:solidFill>
                  <a:schemeClr val="accent2">
                    <a:lumMod val="75000"/>
                  </a:schemeClr>
                </a:solidFill>
              </a:rPr>
              <a:t>Maestría en Desarrollo Territorial, Departamento de Economía y Departamento de Organización del Espacio</a:t>
            </a:r>
          </a:p>
          <a:p>
            <a:pPr algn="ctr"/>
            <a:endParaRPr lang="es-SV" sz="105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s-SV" sz="1050" dirty="0">
                <a:solidFill>
                  <a:schemeClr val="accent2">
                    <a:lumMod val="75000"/>
                  </a:schemeClr>
                </a:solidFill>
              </a:rPr>
              <a:t>Con IDIES de la Universidad Rafael </a:t>
            </a:r>
            <a:r>
              <a:rPr lang="es-SV" sz="1050" dirty="0" err="1">
                <a:solidFill>
                  <a:schemeClr val="accent2">
                    <a:lumMod val="75000"/>
                  </a:schemeClr>
                </a:solidFill>
              </a:rPr>
              <a:t>Landivar</a:t>
            </a:r>
            <a:endParaRPr lang="es-SV" sz="105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s-SV" sz="1050" dirty="0">
                <a:solidFill>
                  <a:schemeClr val="accent2">
                    <a:lumMod val="75000"/>
                  </a:schemeClr>
                </a:solidFill>
              </a:rPr>
              <a:t>Con apoyo de RIMISP </a:t>
            </a:r>
          </a:p>
        </p:txBody>
      </p:sp>
    </p:spTree>
    <p:extLst>
      <p:ext uri="{BB962C8B-B14F-4D97-AF65-F5344CB8AC3E}">
        <p14:creationId xmlns:p14="http://schemas.microsoft.com/office/powerpoint/2010/main" val="299484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924CC6-AF9D-4178-8DE5-7B8596DC3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Objetivos específicos</a:t>
            </a:r>
            <a:endParaRPr lang="es-SV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B522A5-3EB0-4E46-9687-BF7138658E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D64825C-3DE8-43B7-8BBC-79C731C26B5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51716982"/>
              </p:ext>
            </p:extLst>
          </p:nvPr>
        </p:nvGraphicFramePr>
        <p:xfrm>
          <a:off x="1146024" y="1559424"/>
          <a:ext cx="7997975" cy="358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5175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SV" dirty="0"/>
              <a:t>Metodología: Identificación de territorios funcionales urbano-rurales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type="body" idx="1"/>
          </p:nvPr>
        </p:nvSpPr>
        <p:spPr>
          <a:xfrm>
            <a:off x="1146025" y="1559425"/>
            <a:ext cx="7540800" cy="3366550"/>
          </a:xfrm>
        </p:spPr>
        <p:txBody>
          <a:bodyPr>
            <a:normAutofit fontScale="70000" lnSpcReduction="20000"/>
          </a:bodyPr>
          <a:lstStyle/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es-SV" dirty="0"/>
              <a:t>Generar tres tipos de mapas de territorios funcionales con base en: </a:t>
            </a:r>
          </a:p>
          <a:p>
            <a:pPr lvl="1" algn="just"/>
            <a:r>
              <a:rPr lang="es-SV" sz="2100" b="1" dirty="0"/>
              <a:t>Mapas de luces </a:t>
            </a:r>
            <a:r>
              <a:rPr lang="es-SV" sz="2100" b="1" dirty="0" err="1"/>
              <a:t>nocturas</a:t>
            </a:r>
            <a:endParaRPr lang="es-SV" sz="2100" b="1" dirty="0"/>
          </a:p>
          <a:p>
            <a:pPr lvl="1" algn="just"/>
            <a:r>
              <a:rPr lang="es-SV" sz="2100" b="1" dirty="0"/>
              <a:t>Datos de conmutación laboral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s-SV" sz="2100" dirty="0"/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es-SV" dirty="0"/>
              <a:t>Combinación por análisis espacial de estas formas de identificación para realizar una identificación final de territorios funcionales en El Salvador, a partir de metodología de luces satelitales nocturnas y conmutación laboral.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endParaRPr lang="es-SV" dirty="0"/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es-SV" dirty="0"/>
              <a:t>Priorización como objeto de estudio los territorios urbano – rurales; no metropolitanos ni rural – rurales.</a:t>
            </a:r>
          </a:p>
        </p:txBody>
      </p:sp>
    </p:spTree>
    <p:extLst>
      <p:ext uri="{BB962C8B-B14F-4D97-AF65-F5344CB8AC3E}">
        <p14:creationId xmlns:p14="http://schemas.microsoft.com/office/powerpoint/2010/main" val="2319694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41986F4-E6DB-40B0-AF48-421A54573E7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23" y="187618"/>
            <a:ext cx="7826773" cy="5064015"/>
          </a:xfrm>
        </p:spPr>
      </p:pic>
    </p:spTree>
    <p:extLst>
      <p:ext uri="{BB962C8B-B14F-4D97-AF65-F5344CB8AC3E}">
        <p14:creationId xmlns:p14="http://schemas.microsoft.com/office/powerpoint/2010/main" val="2895994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D550064-5C8A-4CD3-BF32-C380F03A34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79" y="255457"/>
            <a:ext cx="7913946" cy="5120940"/>
          </a:xfrm>
        </p:spPr>
      </p:pic>
    </p:spTree>
    <p:extLst>
      <p:ext uri="{BB962C8B-B14F-4D97-AF65-F5344CB8AC3E}">
        <p14:creationId xmlns:p14="http://schemas.microsoft.com/office/powerpoint/2010/main" val="1121603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E983738-345B-4BA8-97E1-D3F4219B4D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665" y="300320"/>
            <a:ext cx="7484912" cy="484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86236"/>
      </p:ext>
    </p:extLst>
  </p:cSld>
  <p:clrMapOvr>
    <a:masterClrMapping/>
  </p:clrMapOvr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1003</Words>
  <Application>Microsoft Office PowerPoint</Application>
  <PresentationFormat>Presentación en pantalla (16:9)</PresentationFormat>
  <Paragraphs>125</Paragraphs>
  <Slides>27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6" baseType="lpstr">
      <vt:lpstr>Wingdings</vt:lpstr>
      <vt:lpstr>Calibri</vt:lpstr>
      <vt:lpstr>Times New Roman</vt:lpstr>
      <vt:lpstr>Nixie One</vt:lpstr>
      <vt:lpstr>Roboto Slab</vt:lpstr>
      <vt:lpstr>Bookman Old Style</vt:lpstr>
      <vt:lpstr>Arial</vt:lpstr>
      <vt:lpstr>Adobe Gothic Std B</vt:lpstr>
      <vt:lpstr>Warwick template</vt:lpstr>
      <vt:lpstr>La UCA y el estudio de lo rural</vt:lpstr>
      <vt:lpstr>Contenido</vt:lpstr>
      <vt:lpstr>Parte II</vt:lpstr>
      <vt:lpstr>“Crecimiento inclusivo en territorios funcionales rural-urbanos en El Salvador”</vt:lpstr>
      <vt:lpstr>Objetivos específicos</vt:lpstr>
      <vt:lpstr>Metodología: Identificación de territorios funcionales urbano-rurales</vt:lpstr>
      <vt:lpstr>Presentación de PowerPoint</vt:lpstr>
      <vt:lpstr>Presentación de PowerPoint</vt:lpstr>
      <vt:lpstr>Presentación de PowerPoint</vt:lpstr>
      <vt:lpstr>Presentación de PowerPoint</vt:lpstr>
      <vt:lpstr>Territorio Funcional  Región Metropolitana San Salvador</vt:lpstr>
      <vt:lpstr>Territorios funcionales URBANO – RURALES Y LA REGIÓN METROPOLITANA DE san salvador</vt:lpstr>
      <vt:lpstr>La pobreza multidimensional está concentrada en los municipios del noreste y suroeste de El Salvador.</vt:lpstr>
      <vt:lpstr>Intervención UCA en el territorio (2006-2012)</vt:lpstr>
      <vt:lpstr>Territorios priorizados por la UCA</vt:lpstr>
      <vt:lpstr>Presentación de PowerPoint</vt:lpstr>
      <vt:lpstr>Procesos sociales y condiciones físico-espaciales que configuran en mayor medida el hábitat en los asentamientos humanos de El Salvador, Propuesta de enfoque de análisis de las condiciones del hábitat, el caso de Arcatao</vt:lpstr>
      <vt:lpstr>Presentación de PowerPoint</vt:lpstr>
      <vt:lpstr>Potenciales beneficios para el territorio “MAUCAT”</vt:lpstr>
      <vt:lpstr>Investigación sobre el agua del Nor – oriente de Chalatenango</vt:lpstr>
      <vt:lpstr>Investigación realizada</vt:lpstr>
      <vt:lpstr>Medidor de calidad de agua automatizado.</vt:lpstr>
      <vt:lpstr>Conclusiones</vt:lpstr>
      <vt:lpstr>Subtítulo </vt:lpstr>
      <vt:lpstr>Subtítulo</vt:lpstr>
      <vt:lpstr>Diagramas</vt:lpstr>
      <vt:lpstr>Diagrama simple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headline</dc:title>
  <dc:creator>Gaby Aquino</dc:creator>
  <cp:lastModifiedBy>LGonzalez</cp:lastModifiedBy>
  <cp:revision>22</cp:revision>
  <dcterms:modified xsi:type="dcterms:W3CDTF">2018-07-30T22:51:19Z</dcterms:modified>
</cp:coreProperties>
</file>