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12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9" r:id="rId4"/>
    <p:sldId id="258" r:id="rId5"/>
    <p:sldId id="261" r:id="rId6"/>
    <p:sldId id="274" r:id="rId7"/>
    <p:sldId id="275" r:id="rId8"/>
    <p:sldId id="278" r:id="rId9"/>
    <p:sldId id="272" r:id="rId10"/>
    <p:sldId id="263" r:id="rId11"/>
    <p:sldId id="283" r:id="rId12"/>
    <p:sldId id="279" r:id="rId13"/>
    <p:sldId id="280" r:id="rId14"/>
    <p:sldId id="273" r:id="rId15"/>
    <p:sldId id="281" r:id="rId16"/>
    <p:sldId id="282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77174" autoAdjust="0"/>
  </p:normalViewPr>
  <p:slideViewPr>
    <p:cSldViewPr>
      <p:cViewPr varScale="1">
        <p:scale>
          <a:sx n="71" d="100"/>
          <a:sy n="71" d="100"/>
        </p:scale>
        <p:origin x="1110" y="7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8EDDD-7E12-4ED6-9A64-963CF86EB33D}" type="doc">
      <dgm:prSet loTypeId="urn:microsoft.com/office/officeart/2005/8/layout/gear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DB46D8-CB85-48E0-AE7E-ED9B74005373}">
      <dgm:prSet phldrT="[Text]"/>
      <dgm:spPr/>
      <dgm:t>
        <a:bodyPr/>
        <a:lstStyle/>
        <a:p>
          <a:r>
            <a:rPr lang="en-US" dirty="0" smtClean="0"/>
            <a:t>Group A</a:t>
          </a:r>
          <a:endParaRPr lang="en-US" dirty="0"/>
        </a:p>
      </dgm:t>
    </dgm:pt>
    <dgm:pt modelId="{3F77292D-F1BC-498D-98D7-64D48F264076}" type="parTrans" cxnId="{619141E4-E521-42A2-B7B0-FCB32F3A531C}">
      <dgm:prSet/>
      <dgm:spPr/>
      <dgm:t>
        <a:bodyPr/>
        <a:lstStyle/>
        <a:p>
          <a:endParaRPr lang="en-US"/>
        </a:p>
      </dgm:t>
    </dgm:pt>
    <dgm:pt modelId="{2D83AB57-5A1F-4C3B-B388-7F96A8810ED6}" type="sibTrans" cxnId="{619141E4-E521-42A2-B7B0-FCB32F3A531C}">
      <dgm:prSet/>
      <dgm:spPr/>
      <dgm:t>
        <a:bodyPr/>
        <a:lstStyle/>
        <a:p>
          <a:endParaRPr lang="en-US"/>
        </a:p>
      </dgm:t>
    </dgm:pt>
    <dgm:pt modelId="{748934FE-CE96-4045-97F3-382E7C409ABA}">
      <dgm:prSet phldrT="[Text]"/>
      <dgm:spPr/>
      <dgm:t>
        <a:bodyPr/>
        <a:lstStyle/>
        <a:p>
          <a:r>
            <a:rPr lang="en-US" dirty="0" smtClean="0"/>
            <a:t>Group B</a:t>
          </a:r>
          <a:endParaRPr lang="en-US" dirty="0"/>
        </a:p>
      </dgm:t>
    </dgm:pt>
    <dgm:pt modelId="{FFE2AB52-8765-4DA3-BC3E-99587FBB93A2}" type="parTrans" cxnId="{E51B7FE9-A9D7-4E65-898F-080480CB09EF}">
      <dgm:prSet/>
      <dgm:spPr/>
      <dgm:t>
        <a:bodyPr/>
        <a:lstStyle/>
        <a:p>
          <a:endParaRPr lang="en-US"/>
        </a:p>
      </dgm:t>
    </dgm:pt>
    <dgm:pt modelId="{EF58B74E-53E4-418D-AAA3-CC21D8A4D23B}" type="sibTrans" cxnId="{E51B7FE9-A9D7-4E65-898F-080480CB09EF}">
      <dgm:prSet/>
      <dgm:spPr/>
      <dgm:t>
        <a:bodyPr/>
        <a:lstStyle/>
        <a:p>
          <a:endParaRPr lang="en-US"/>
        </a:p>
      </dgm:t>
    </dgm:pt>
    <dgm:pt modelId="{A1FC69E8-CA89-46DE-AC52-62E9C6D0B605}">
      <dgm:prSet phldrT="[Text]"/>
      <dgm:spPr/>
      <dgm:t>
        <a:bodyPr/>
        <a:lstStyle/>
        <a:p>
          <a:r>
            <a:rPr lang="en-US" dirty="0" smtClean="0"/>
            <a:t>Group C</a:t>
          </a:r>
          <a:endParaRPr lang="en-US" dirty="0"/>
        </a:p>
      </dgm:t>
    </dgm:pt>
    <dgm:pt modelId="{FB7893AE-72D6-4ABF-A24D-BBF87EF83B5E}" type="parTrans" cxnId="{A0F145B4-E57A-4C98-9A57-7CAE271E6831}">
      <dgm:prSet/>
      <dgm:spPr/>
      <dgm:t>
        <a:bodyPr/>
        <a:lstStyle/>
        <a:p>
          <a:endParaRPr lang="en-US"/>
        </a:p>
      </dgm:t>
    </dgm:pt>
    <dgm:pt modelId="{AC107BF6-0700-42F4-A047-EA26CA22C343}" type="sibTrans" cxnId="{A0F145B4-E57A-4C98-9A57-7CAE271E6831}">
      <dgm:prSet/>
      <dgm:spPr/>
      <dgm:t>
        <a:bodyPr/>
        <a:lstStyle/>
        <a:p>
          <a:endParaRPr lang="en-US"/>
        </a:p>
      </dgm:t>
    </dgm:pt>
    <dgm:pt modelId="{C2E55EAC-612F-498D-85DA-4932EB4912A5}" type="pres">
      <dgm:prSet presAssocID="{F9F8EDDD-7E12-4ED6-9A64-963CF86EB33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A2E8A-E738-449D-81F3-52AA7C6BE91B}" type="pres">
      <dgm:prSet presAssocID="{B9DB46D8-CB85-48E0-AE7E-ED9B7400537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09E4A-CA0F-4DBF-8430-5BDFC8557DCF}" type="pres">
      <dgm:prSet presAssocID="{B9DB46D8-CB85-48E0-AE7E-ED9B74005373}" presName="gear1srcNode" presStyleLbl="node1" presStyleIdx="0" presStyleCnt="3"/>
      <dgm:spPr/>
      <dgm:t>
        <a:bodyPr/>
        <a:lstStyle/>
        <a:p>
          <a:endParaRPr lang="en-US"/>
        </a:p>
      </dgm:t>
    </dgm:pt>
    <dgm:pt modelId="{77C231DB-1035-4097-8CD9-B20554FBFC80}" type="pres">
      <dgm:prSet presAssocID="{B9DB46D8-CB85-48E0-AE7E-ED9B74005373}" presName="gear1dstNode" presStyleLbl="node1" presStyleIdx="0" presStyleCnt="3"/>
      <dgm:spPr/>
      <dgm:t>
        <a:bodyPr/>
        <a:lstStyle/>
        <a:p>
          <a:endParaRPr lang="en-US"/>
        </a:p>
      </dgm:t>
    </dgm:pt>
    <dgm:pt modelId="{BA7ECAA5-8D6A-4C09-B750-7FA8419045C6}" type="pres">
      <dgm:prSet presAssocID="{748934FE-CE96-4045-97F3-382E7C409AB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CDB64-280C-4D21-AA9F-3EF689680343}" type="pres">
      <dgm:prSet presAssocID="{748934FE-CE96-4045-97F3-382E7C409ABA}" presName="gear2srcNode" presStyleLbl="node1" presStyleIdx="1" presStyleCnt="3"/>
      <dgm:spPr/>
      <dgm:t>
        <a:bodyPr/>
        <a:lstStyle/>
        <a:p>
          <a:endParaRPr lang="en-US"/>
        </a:p>
      </dgm:t>
    </dgm:pt>
    <dgm:pt modelId="{7958A9B6-5F75-4761-AEA3-8636329FC83A}" type="pres">
      <dgm:prSet presAssocID="{748934FE-CE96-4045-97F3-382E7C409ABA}" presName="gear2dstNode" presStyleLbl="node1" presStyleIdx="1" presStyleCnt="3"/>
      <dgm:spPr/>
      <dgm:t>
        <a:bodyPr/>
        <a:lstStyle/>
        <a:p>
          <a:endParaRPr lang="en-US"/>
        </a:p>
      </dgm:t>
    </dgm:pt>
    <dgm:pt modelId="{8C0A7714-E9BF-4D07-9CDE-AABA58B5D712}" type="pres">
      <dgm:prSet presAssocID="{A1FC69E8-CA89-46DE-AC52-62E9C6D0B605}" presName="gear3" presStyleLbl="node1" presStyleIdx="2" presStyleCnt="3"/>
      <dgm:spPr/>
      <dgm:t>
        <a:bodyPr/>
        <a:lstStyle/>
        <a:p>
          <a:endParaRPr lang="en-US"/>
        </a:p>
      </dgm:t>
    </dgm:pt>
    <dgm:pt modelId="{0DC28E02-4769-4F20-B96B-A7AAE54433E0}" type="pres">
      <dgm:prSet presAssocID="{A1FC69E8-CA89-46DE-AC52-62E9C6D0B60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B7319-FC6E-4310-8B9C-F99C0177D6C4}" type="pres">
      <dgm:prSet presAssocID="{A1FC69E8-CA89-46DE-AC52-62E9C6D0B605}" presName="gear3srcNode" presStyleLbl="node1" presStyleIdx="2" presStyleCnt="3"/>
      <dgm:spPr/>
      <dgm:t>
        <a:bodyPr/>
        <a:lstStyle/>
        <a:p>
          <a:endParaRPr lang="en-US"/>
        </a:p>
      </dgm:t>
    </dgm:pt>
    <dgm:pt modelId="{0F7A3816-84B3-438B-B368-4F1E1B220A9C}" type="pres">
      <dgm:prSet presAssocID="{A1FC69E8-CA89-46DE-AC52-62E9C6D0B605}" presName="gear3dstNode" presStyleLbl="node1" presStyleIdx="2" presStyleCnt="3"/>
      <dgm:spPr/>
      <dgm:t>
        <a:bodyPr/>
        <a:lstStyle/>
        <a:p>
          <a:endParaRPr lang="en-US"/>
        </a:p>
      </dgm:t>
    </dgm:pt>
    <dgm:pt modelId="{8DB07ABD-3B9C-4A0D-A24B-305751BB1D2C}" type="pres">
      <dgm:prSet presAssocID="{2D83AB57-5A1F-4C3B-B388-7F96A8810ED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F16C807-5D9E-41A8-98C6-A776E8363D15}" type="pres">
      <dgm:prSet presAssocID="{EF58B74E-53E4-418D-AAA3-CC21D8A4D23B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99C1995E-F4E2-471C-BDEC-3F685039779B}" type="pres">
      <dgm:prSet presAssocID="{AC107BF6-0700-42F4-A047-EA26CA22C34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EB138A3-81D9-4801-A28B-E5C658ACFCB8}" type="presOf" srcId="{A1FC69E8-CA89-46DE-AC52-62E9C6D0B605}" destId="{925B7319-FC6E-4310-8B9C-F99C0177D6C4}" srcOrd="2" destOrd="0" presId="urn:microsoft.com/office/officeart/2005/8/layout/gear1"/>
    <dgm:cxn modelId="{FE9595EA-BC6F-4856-B0AB-7536F793F5CC}" type="presOf" srcId="{B9DB46D8-CB85-48E0-AE7E-ED9B74005373}" destId="{F5C09E4A-CA0F-4DBF-8430-5BDFC8557DCF}" srcOrd="1" destOrd="0" presId="urn:microsoft.com/office/officeart/2005/8/layout/gear1"/>
    <dgm:cxn modelId="{D529A877-5DA1-4349-B650-69EBDC1F7CC0}" type="presOf" srcId="{A1FC69E8-CA89-46DE-AC52-62E9C6D0B605}" destId="{0DC28E02-4769-4F20-B96B-A7AAE54433E0}" srcOrd="1" destOrd="0" presId="urn:microsoft.com/office/officeart/2005/8/layout/gear1"/>
    <dgm:cxn modelId="{7BFC6EF5-5E9B-4341-99F6-FD42BD56B8D3}" type="presOf" srcId="{A1FC69E8-CA89-46DE-AC52-62E9C6D0B605}" destId="{8C0A7714-E9BF-4D07-9CDE-AABA58B5D712}" srcOrd="0" destOrd="0" presId="urn:microsoft.com/office/officeart/2005/8/layout/gear1"/>
    <dgm:cxn modelId="{6EA7D730-60ED-460D-AF3C-59497C4486AA}" type="presOf" srcId="{748934FE-CE96-4045-97F3-382E7C409ABA}" destId="{6F3CDB64-280C-4D21-AA9F-3EF689680343}" srcOrd="1" destOrd="0" presId="urn:microsoft.com/office/officeart/2005/8/layout/gear1"/>
    <dgm:cxn modelId="{D87DE0B6-7214-466F-912B-7CDFDB69B139}" type="presOf" srcId="{748934FE-CE96-4045-97F3-382E7C409ABA}" destId="{BA7ECAA5-8D6A-4C09-B750-7FA8419045C6}" srcOrd="0" destOrd="0" presId="urn:microsoft.com/office/officeart/2005/8/layout/gear1"/>
    <dgm:cxn modelId="{A3732923-CC26-4F7C-9F56-321668B92E56}" type="presOf" srcId="{A1FC69E8-CA89-46DE-AC52-62E9C6D0B605}" destId="{0F7A3816-84B3-438B-B368-4F1E1B220A9C}" srcOrd="3" destOrd="0" presId="urn:microsoft.com/office/officeart/2005/8/layout/gear1"/>
    <dgm:cxn modelId="{E51B7FE9-A9D7-4E65-898F-080480CB09EF}" srcId="{F9F8EDDD-7E12-4ED6-9A64-963CF86EB33D}" destId="{748934FE-CE96-4045-97F3-382E7C409ABA}" srcOrd="1" destOrd="0" parTransId="{FFE2AB52-8765-4DA3-BC3E-99587FBB93A2}" sibTransId="{EF58B74E-53E4-418D-AAA3-CC21D8A4D23B}"/>
    <dgm:cxn modelId="{CFE3B40B-313E-4D9D-8322-05F2DEC8E025}" type="presOf" srcId="{EF58B74E-53E4-418D-AAA3-CC21D8A4D23B}" destId="{CF16C807-5D9E-41A8-98C6-A776E8363D15}" srcOrd="0" destOrd="0" presId="urn:microsoft.com/office/officeart/2005/8/layout/gear1"/>
    <dgm:cxn modelId="{921F6062-ADEE-4644-B426-186F0301E61A}" type="presOf" srcId="{2D83AB57-5A1F-4C3B-B388-7F96A8810ED6}" destId="{8DB07ABD-3B9C-4A0D-A24B-305751BB1D2C}" srcOrd="0" destOrd="0" presId="urn:microsoft.com/office/officeart/2005/8/layout/gear1"/>
    <dgm:cxn modelId="{04E72FAB-8708-4B10-B4FB-9384F8E4D289}" type="presOf" srcId="{B9DB46D8-CB85-48E0-AE7E-ED9B74005373}" destId="{7DBA2E8A-E738-449D-81F3-52AA7C6BE91B}" srcOrd="0" destOrd="0" presId="urn:microsoft.com/office/officeart/2005/8/layout/gear1"/>
    <dgm:cxn modelId="{DDDF0762-E350-40A9-9D6C-81E2F46A65DF}" type="presOf" srcId="{B9DB46D8-CB85-48E0-AE7E-ED9B74005373}" destId="{77C231DB-1035-4097-8CD9-B20554FBFC80}" srcOrd="2" destOrd="0" presId="urn:microsoft.com/office/officeart/2005/8/layout/gear1"/>
    <dgm:cxn modelId="{A0F145B4-E57A-4C98-9A57-7CAE271E6831}" srcId="{F9F8EDDD-7E12-4ED6-9A64-963CF86EB33D}" destId="{A1FC69E8-CA89-46DE-AC52-62E9C6D0B605}" srcOrd="2" destOrd="0" parTransId="{FB7893AE-72D6-4ABF-A24D-BBF87EF83B5E}" sibTransId="{AC107BF6-0700-42F4-A047-EA26CA22C343}"/>
    <dgm:cxn modelId="{961FD977-A4E8-4215-B3BC-C063DE13D1B5}" type="presOf" srcId="{F9F8EDDD-7E12-4ED6-9A64-963CF86EB33D}" destId="{C2E55EAC-612F-498D-85DA-4932EB4912A5}" srcOrd="0" destOrd="0" presId="urn:microsoft.com/office/officeart/2005/8/layout/gear1"/>
    <dgm:cxn modelId="{3B825C7C-2BB8-460D-857C-C6389BC4B7BF}" type="presOf" srcId="{AC107BF6-0700-42F4-A047-EA26CA22C343}" destId="{99C1995E-F4E2-471C-BDEC-3F685039779B}" srcOrd="0" destOrd="0" presId="urn:microsoft.com/office/officeart/2005/8/layout/gear1"/>
    <dgm:cxn modelId="{619141E4-E521-42A2-B7B0-FCB32F3A531C}" srcId="{F9F8EDDD-7E12-4ED6-9A64-963CF86EB33D}" destId="{B9DB46D8-CB85-48E0-AE7E-ED9B74005373}" srcOrd="0" destOrd="0" parTransId="{3F77292D-F1BC-498D-98D7-64D48F264076}" sibTransId="{2D83AB57-5A1F-4C3B-B388-7F96A8810ED6}"/>
    <dgm:cxn modelId="{840DFF88-9220-4B85-AA7F-A433C247BE9A}" type="presOf" srcId="{748934FE-CE96-4045-97F3-382E7C409ABA}" destId="{7958A9B6-5F75-4761-AEA3-8636329FC83A}" srcOrd="2" destOrd="0" presId="urn:microsoft.com/office/officeart/2005/8/layout/gear1"/>
    <dgm:cxn modelId="{D8BA3BD4-E9C2-407E-92B6-7266887736D0}" type="presParOf" srcId="{C2E55EAC-612F-498D-85DA-4932EB4912A5}" destId="{7DBA2E8A-E738-449D-81F3-52AA7C6BE91B}" srcOrd="0" destOrd="0" presId="urn:microsoft.com/office/officeart/2005/8/layout/gear1"/>
    <dgm:cxn modelId="{3452B9B7-BD46-43FA-843F-42C83668BF0F}" type="presParOf" srcId="{C2E55EAC-612F-498D-85DA-4932EB4912A5}" destId="{F5C09E4A-CA0F-4DBF-8430-5BDFC8557DCF}" srcOrd="1" destOrd="0" presId="urn:microsoft.com/office/officeart/2005/8/layout/gear1"/>
    <dgm:cxn modelId="{F792C4A6-4B36-49EE-BCE0-97F74C991613}" type="presParOf" srcId="{C2E55EAC-612F-498D-85DA-4932EB4912A5}" destId="{77C231DB-1035-4097-8CD9-B20554FBFC80}" srcOrd="2" destOrd="0" presId="urn:microsoft.com/office/officeart/2005/8/layout/gear1"/>
    <dgm:cxn modelId="{8E7A9B00-344B-49F4-A3D0-72AF2680E1E2}" type="presParOf" srcId="{C2E55EAC-612F-498D-85DA-4932EB4912A5}" destId="{BA7ECAA5-8D6A-4C09-B750-7FA8419045C6}" srcOrd="3" destOrd="0" presId="urn:microsoft.com/office/officeart/2005/8/layout/gear1"/>
    <dgm:cxn modelId="{D34539CE-8D0C-4F30-83A3-26D5A3CD04DA}" type="presParOf" srcId="{C2E55EAC-612F-498D-85DA-4932EB4912A5}" destId="{6F3CDB64-280C-4D21-AA9F-3EF689680343}" srcOrd="4" destOrd="0" presId="urn:microsoft.com/office/officeart/2005/8/layout/gear1"/>
    <dgm:cxn modelId="{D2D00EC4-0AA8-4075-A38C-8ED8DD24A036}" type="presParOf" srcId="{C2E55EAC-612F-498D-85DA-4932EB4912A5}" destId="{7958A9B6-5F75-4761-AEA3-8636329FC83A}" srcOrd="5" destOrd="0" presId="urn:microsoft.com/office/officeart/2005/8/layout/gear1"/>
    <dgm:cxn modelId="{B3D54A4C-0C52-4F45-8BC1-F0C6A7296E30}" type="presParOf" srcId="{C2E55EAC-612F-498D-85DA-4932EB4912A5}" destId="{8C0A7714-E9BF-4D07-9CDE-AABA58B5D712}" srcOrd="6" destOrd="0" presId="urn:microsoft.com/office/officeart/2005/8/layout/gear1"/>
    <dgm:cxn modelId="{C34F2C5E-9D04-4BAA-B2E6-1B034924B5F0}" type="presParOf" srcId="{C2E55EAC-612F-498D-85DA-4932EB4912A5}" destId="{0DC28E02-4769-4F20-B96B-A7AAE54433E0}" srcOrd="7" destOrd="0" presId="urn:microsoft.com/office/officeart/2005/8/layout/gear1"/>
    <dgm:cxn modelId="{025514B7-EC40-434E-BC0F-03ED2FF81854}" type="presParOf" srcId="{C2E55EAC-612F-498D-85DA-4932EB4912A5}" destId="{925B7319-FC6E-4310-8B9C-F99C0177D6C4}" srcOrd="8" destOrd="0" presId="urn:microsoft.com/office/officeart/2005/8/layout/gear1"/>
    <dgm:cxn modelId="{ADDD1F99-F59E-440A-8057-4CF3C234F5E3}" type="presParOf" srcId="{C2E55EAC-612F-498D-85DA-4932EB4912A5}" destId="{0F7A3816-84B3-438B-B368-4F1E1B220A9C}" srcOrd="9" destOrd="0" presId="urn:microsoft.com/office/officeart/2005/8/layout/gear1"/>
    <dgm:cxn modelId="{BE94A738-1BD1-437A-8C43-AED3AC243F6F}" type="presParOf" srcId="{C2E55EAC-612F-498D-85DA-4932EB4912A5}" destId="{8DB07ABD-3B9C-4A0D-A24B-305751BB1D2C}" srcOrd="10" destOrd="0" presId="urn:microsoft.com/office/officeart/2005/8/layout/gear1"/>
    <dgm:cxn modelId="{7E66BBBB-06EF-457F-B188-FC54D4F0AAE0}" type="presParOf" srcId="{C2E55EAC-612F-498D-85DA-4932EB4912A5}" destId="{CF16C807-5D9E-41A8-98C6-A776E8363D15}" srcOrd="11" destOrd="0" presId="urn:microsoft.com/office/officeart/2005/8/layout/gear1"/>
    <dgm:cxn modelId="{34836577-EB7F-41B5-BF9B-D89033CB847D}" type="presParOf" srcId="{C2E55EAC-612F-498D-85DA-4932EB4912A5}" destId="{99C1995E-F4E2-471C-BDEC-3F685039779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A2E8A-E738-449D-81F3-52AA7C6BE91B}">
      <dsp:nvSpPr>
        <dsp:cNvPr id="0" name=""/>
        <dsp:cNvSpPr/>
      </dsp:nvSpPr>
      <dsp:spPr>
        <a:xfrm>
          <a:off x="2013267" y="1840230"/>
          <a:ext cx="2249170" cy="224917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Group A</a:t>
          </a:r>
          <a:endParaRPr lang="en-US" sz="2300" kern="1200" dirty="0"/>
        </a:p>
      </dsp:txBody>
      <dsp:txXfrm>
        <a:off x="2465450" y="2367087"/>
        <a:ext cx="1344804" cy="1156120"/>
      </dsp:txXfrm>
    </dsp:sp>
    <dsp:sp modelId="{BA7ECAA5-8D6A-4C09-B750-7FA8419045C6}">
      <dsp:nvSpPr>
        <dsp:cNvPr id="0" name=""/>
        <dsp:cNvSpPr/>
      </dsp:nvSpPr>
      <dsp:spPr>
        <a:xfrm>
          <a:off x="704659" y="1308608"/>
          <a:ext cx="1635760" cy="163576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Group B</a:t>
          </a:r>
          <a:endParaRPr lang="en-US" sz="2300" kern="1200" dirty="0"/>
        </a:p>
      </dsp:txBody>
      <dsp:txXfrm>
        <a:off x="1116467" y="1722904"/>
        <a:ext cx="812144" cy="807168"/>
      </dsp:txXfrm>
    </dsp:sp>
    <dsp:sp modelId="{8C0A7714-E9BF-4D07-9CDE-AABA58B5D712}">
      <dsp:nvSpPr>
        <dsp:cNvPr id="0" name=""/>
        <dsp:cNvSpPr/>
      </dsp:nvSpPr>
      <dsp:spPr>
        <a:xfrm rot="20700000">
          <a:off x="1620852" y="180100"/>
          <a:ext cx="1602710" cy="1602710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Group C</a:t>
          </a:r>
          <a:endParaRPr lang="en-US" sz="2300" kern="1200" dirty="0"/>
        </a:p>
      </dsp:txBody>
      <dsp:txXfrm rot="-20700000">
        <a:off x="1972373" y="531622"/>
        <a:ext cx="899668" cy="899668"/>
      </dsp:txXfrm>
    </dsp:sp>
    <dsp:sp modelId="{8DB07ABD-3B9C-4A0D-A24B-305751BB1D2C}">
      <dsp:nvSpPr>
        <dsp:cNvPr id="0" name=""/>
        <dsp:cNvSpPr/>
      </dsp:nvSpPr>
      <dsp:spPr>
        <a:xfrm>
          <a:off x="1839175" y="1501485"/>
          <a:ext cx="2878937" cy="2878937"/>
        </a:xfrm>
        <a:prstGeom prst="circularArrow">
          <a:avLst>
            <a:gd name="adj1" fmla="val 4687"/>
            <a:gd name="adj2" fmla="val 299029"/>
            <a:gd name="adj3" fmla="val 2513713"/>
            <a:gd name="adj4" fmla="val 15866570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6C807-5D9E-41A8-98C6-A776E8363D15}">
      <dsp:nvSpPr>
        <dsp:cNvPr id="0" name=""/>
        <dsp:cNvSpPr/>
      </dsp:nvSpPr>
      <dsp:spPr>
        <a:xfrm>
          <a:off x="414969" y="947126"/>
          <a:ext cx="2091728" cy="209172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1995E-F4E2-471C-BDEC-3F685039779B}">
      <dsp:nvSpPr>
        <dsp:cNvPr id="0" name=""/>
        <dsp:cNvSpPr/>
      </dsp:nvSpPr>
      <dsp:spPr>
        <a:xfrm>
          <a:off x="1250128" y="-170503"/>
          <a:ext cx="2255304" cy="225530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t>3/12/2017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t>3/12/2017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important to have a conceptualization in order to think about the drivers of forest loss and how we might</a:t>
            </a:r>
            <a:r>
              <a:rPr lang="en-US" baseline="0" dirty="0" smtClean="0"/>
              <a:t> effectively address forest loss.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Acuerdos politicos: L</a:t>
            </a:r>
            <a:r>
              <a:rPr lang="en-US" dirty="0" smtClean="0"/>
              <a:t>os </a:t>
            </a:r>
            <a:r>
              <a:rPr lang="en-US" dirty="0" err="1" smtClean="0"/>
              <a:t>acuerdos</a:t>
            </a:r>
            <a:r>
              <a:rPr lang="en-US" dirty="0" smtClean="0"/>
              <a:t> son </a:t>
            </a:r>
            <a:r>
              <a:rPr lang="en-US" dirty="0" err="1" smtClean="0"/>
              <a:t>afectados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excluidos</a:t>
            </a:r>
            <a:r>
              <a:rPr lang="en-US" dirty="0" smtClean="0"/>
              <a:t> del </a:t>
            </a:r>
            <a:r>
              <a:rPr lang="en-US" dirty="0" err="1" smtClean="0"/>
              <a:t>acuerdo</a:t>
            </a:r>
            <a:r>
              <a:rPr lang="en-US" dirty="0" smtClean="0"/>
              <a:t> </a:t>
            </a:r>
            <a:r>
              <a:rPr lang="en-US" dirty="0" err="1" smtClean="0"/>
              <a:t>entonces</a:t>
            </a:r>
            <a:r>
              <a:rPr lang="en-US" dirty="0" smtClean="0"/>
              <a:t> no </a:t>
            </a:r>
            <a:r>
              <a:rPr lang="en-US" dirty="0" err="1" smtClean="0"/>
              <a:t>es</a:t>
            </a:r>
            <a:r>
              <a:rPr lang="en-US" dirty="0" smtClean="0"/>
              <a:t> solo </a:t>
            </a:r>
            <a:r>
              <a:rPr lang="en-US" dirty="0" err="1" smtClean="0"/>
              <a:t>economia</a:t>
            </a:r>
            <a:r>
              <a:rPr lang="en-US" dirty="0" smtClean="0"/>
              <a:t> </a:t>
            </a:r>
            <a:r>
              <a:rPr lang="en-US" dirty="0" err="1" smtClean="0"/>
              <a:t>politica</a:t>
            </a:r>
            <a:r>
              <a:rPr lang="en-US" dirty="0" smtClean="0"/>
              <a:t>.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ejemplo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minero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cooperativistas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Bolivia </a:t>
            </a:r>
            <a:r>
              <a:rPr lang="en-US" baseline="0" dirty="0" err="1" smtClean="0"/>
              <a:t>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emergido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importante</a:t>
            </a:r>
            <a:r>
              <a:rPr lang="en-US" baseline="0" dirty="0" smtClean="0"/>
              <a:t> actor politico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ultimos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diez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anos</a:t>
            </a:r>
            <a:r>
              <a:rPr lang="en-US" baseline="0" dirty="0" smtClean="0"/>
              <a:t>.  Bolivia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60-70 son </a:t>
            </a:r>
            <a:r>
              <a:rPr lang="en-US" baseline="0" dirty="0" err="1" smtClean="0"/>
              <a:t>otro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ejemplo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cuando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sociedad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llega</a:t>
            </a:r>
            <a:r>
              <a:rPr lang="en-US" baseline="0" dirty="0" smtClean="0"/>
              <a:t> a un </a:t>
            </a:r>
            <a:r>
              <a:rPr lang="en-US" baseline="0" dirty="0" err="1" smtClean="0"/>
              <a:t>equilibrio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07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-La </a:t>
            </a:r>
            <a:r>
              <a:rPr lang="en-US" dirty="0" err="1" smtClean="0"/>
              <a:t>produccion</a:t>
            </a:r>
            <a:r>
              <a:rPr lang="en-US" dirty="0" smtClean="0"/>
              <a:t> de carbon para 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mercado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domestico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internacional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provoca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devastacion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bosques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fomenta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violaciones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DDHH de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pueblos </a:t>
            </a:r>
            <a:r>
              <a:rPr lang="en-US" baseline="0" dirty="0" err="1" smtClean="0"/>
              <a:t>tradicionales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bosques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-La </a:t>
            </a:r>
            <a:r>
              <a:rPr lang="en-US" baseline="0" dirty="0" err="1" smtClean="0"/>
              <a:t>minera</a:t>
            </a:r>
            <a:r>
              <a:rPr lang="en-US" baseline="0" dirty="0" smtClean="0"/>
              <a:t> artisanal (ASM)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amenza</a:t>
            </a:r>
            <a:r>
              <a:rPr lang="en-US" baseline="0" dirty="0" smtClean="0"/>
              <a:t>.  GIZ </a:t>
            </a:r>
            <a:r>
              <a:rPr lang="en-US" baseline="0" dirty="0" err="1" smtClean="0"/>
              <a:t>estima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unos</a:t>
            </a:r>
            <a:r>
              <a:rPr lang="en-US" baseline="0" dirty="0" smtClean="0"/>
              <a:t> 250,000 </a:t>
            </a:r>
            <a:r>
              <a:rPr lang="en-US" baseline="0" dirty="0" err="1" smtClean="0"/>
              <a:t>mineros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trabajando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traves</a:t>
            </a:r>
            <a:r>
              <a:rPr lang="en-US" baseline="0" dirty="0" smtClean="0"/>
              <a:t> de mil </a:t>
            </a:r>
            <a:r>
              <a:rPr lang="en-US" baseline="0" dirty="0" err="1" smtClean="0"/>
              <a:t>localidades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todo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pais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41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0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Actividad</a:t>
            </a:r>
            <a:r>
              <a:rPr lang="en-US" dirty="0" smtClean="0"/>
              <a:t> </a:t>
            </a:r>
            <a:r>
              <a:rPr lang="en-US" dirty="0" err="1" smtClean="0"/>
              <a:t>hidrocarburifera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huella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limitada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uso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tecnologias</a:t>
            </a:r>
            <a:r>
              <a:rPr lang="en-US" baseline="0" dirty="0" smtClean="0"/>
              <a:t> “offshore” sin embargo la </a:t>
            </a:r>
            <a:r>
              <a:rPr lang="en-US" baseline="0" dirty="0" err="1" smtClean="0"/>
              <a:t>construccion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caminos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gasoductos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oleoductos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generan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impactos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significativos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abren</a:t>
            </a:r>
            <a:r>
              <a:rPr lang="en-US" baseline="0" dirty="0" smtClean="0"/>
              <a:t> areas para la </a:t>
            </a:r>
            <a:r>
              <a:rPr lang="en-US" baseline="0" dirty="0" err="1" smtClean="0"/>
              <a:t>colonizacion</a:t>
            </a:r>
            <a:r>
              <a:rPr lang="en-US" baseline="0" dirty="0" smtClean="0"/>
              <a:t>;</a:t>
            </a:r>
          </a:p>
          <a:p>
            <a:r>
              <a:rPr lang="en-US" baseline="0" dirty="0" smtClean="0"/>
              <a:t>-La expansion de la </a:t>
            </a:r>
            <a:r>
              <a:rPr lang="en-US" baseline="0" dirty="0" err="1" smtClean="0"/>
              <a:t>mineria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incluyendo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mineria</a:t>
            </a:r>
            <a:r>
              <a:rPr lang="en-US" baseline="0" dirty="0" smtClean="0"/>
              <a:t> informal/illegal genera </a:t>
            </a:r>
            <a:r>
              <a:rPr lang="en-US" baseline="0" dirty="0" err="1" smtClean="0"/>
              <a:t>impactos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significativos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rios</a:t>
            </a:r>
            <a:endParaRPr lang="en-US" baseline="0" dirty="0" smtClean="0"/>
          </a:p>
          <a:p>
            <a:r>
              <a:rPr lang="en-US" baseline="0" dirty="0" smtClean="0"/>
              <a:t>-IIRSA (la </a:t>
            </a:r>
            <a:r>
              <a:rPr lang="en-US" baseline="0" dirty="0" err="1" smtClean="0"/>
              <a:t>iniciativa</a:t>
            </a:r>
            <a:r>
              <a:rPr lang="en-US" baseline="0" dirty="0" smtClean="0"/>
              <a:t> regional para </a:t>
            </a:r>
            <a:r>
              <a:rPr lang="en-US" baseline="0" dirty="0" err="1" smtClean="0"/>
              <a:t>integracion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sudamericana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ahora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conocida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COSIPLAN, continua </a:t>
            </a:r>
            <a:r>
              <a:rPr lang="en-US" baseline="0" dirty="0" err="1" smtClean="0"/>
              <a:t>promoviendo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coordinando</a:t>
            </a:r>
            <a:r>
              <a:rPr lang="en-US" baseline="0" dirty="0" smtClean="0"/>
              <a:t> inversions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infrastructura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traves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serie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ejes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corredores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prioritarios</a:t>
            </a:r>
            <a:r>
              <a:rPr lang="en-US" baseline="0" dirty="0" smtClean="0"/>
              <a:t>.  Los </a:t>
            </a:r>
            <a:r>
              <a:rPr lang="en-US" baseline="0" dirty="0" err="1" smtClean="0"/>
              <a:t>ejes</a:t>
            </a:r>
            <a:r>
              <a:rPr lang="en-US" baseline="0" dirty="0" smtClean="0"/>
              <a:t> mas </a:t>
            </a:r>
            <a:r>
              <a:rPr lang="en-US" baseline="0" dirty="0" err="1" smtClean="0"/>
              <a:t>importantes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vinculan</a:t>
            </a:r>
            <a:r>
              <a:rPr lang="en-US" baseline="0" dirty="0" smtClean="0"/>
              <a:t> zonas de </a:t>
            </a:r>
            <a:r>
              <a:rPr lang="en-US" baseline="0" dirty="0" err="1" smtClean="0"/>
              <a:t>produccion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soja</a:t>
            </a:r>
            <a:r>
              <a:rPr lang="en-US" baseline="0" dirty="0" smtClean="0"/>
              <a:t> y maize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el Amazonia </a:t>
            </a:r>
            <a:r>
              <a:rPr lang="en-US" baseline="0" dirty="0" err="1" smtClean="0"/>
              <a:t>brasilena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puertos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pacificos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tambien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brasilenos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32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9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>
          <a:xfrm>
            <a:off x="1141413" y="1600200"/>
            <a:ext cx="9902952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top graphic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Rectangle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3" name="bottom graphic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Rectangle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905000"/>
            <a:ext cx="9143998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3/12/2017</a:t>
            </a:fld>
            <a:endParaRPr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9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78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03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3/12/2017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7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6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3/12/2017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67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3/12/2017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6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38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8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0" name="top graphic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Rectangle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3/12/2017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88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91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Hallazgos preliminaries de la fase I</a:t>
            </a:r>
          </a:p>
          <a:p>
            <a:r>
              <a:rPr lang="en-US" sz="2000" dirty="0" smtClean="0"/>
              <a:t>CLUA/Clark University/PRISMA</a:t>
            </a:r>
          </a:p>
          <a:p>
            <a:r>
              <a:rPr lang="en-US" sz="2000" dirty="0" smtClean="0"/>
              <a:t>San Salvador, 13 Marzo 2017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752600"/>
            <a:ext cx="9143998" cy="2971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Industria extractiva, infrastructura y derechos comunitarios</a:t>
            </a:r>
            <a:br>
              <a:rPr lang="en-US" dirty="0" smtClean="0"/>
            </a:br>
            <a:r>
              <a:rPr lang="en-US" dirty="0" smtClean="0"/>
              <a:t>Informe de sintesis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Proyectos hidroelectricos en el Amazonia</a:t>
            </a:r>
            <a:br>
              <a:rPr lang="en-US" smtClean="0"/>
            </a:br>
            <a:r>
              <a:rPr lang="en-US" sz="1800" smtClean="0"/>
              <a:t>RAISG 2012</a:t>
            </a:r>
            <a:endParaRPr lang="en-US" sz="180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1" b="139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956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23214" y="990600"/>
            <a:ext cx="3124200" cy="1295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Dimensiones</a:t>
            </a:r>
            <a:r>
              <a:rPr lang="en-US" dirty="0" smtClean="0"/>
              <a:t> del </a:t>
            </a:r>
            <a:r>
              <a:rPr lang="en-US" dirty="0" err="1" smtClean="0"/>
              <a:t>Problema</a:t>
            </a:r>
            <a:r>
              <a:rPr lang="en-US" dirty="0" smtClean="0"/>
              <a:t>: Amazonia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923214" y="2667000"/>
            <a:ext cx="3124200" cy="266700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sz="2000" dirty="0" smtClean="0"/>
              <a:t>Expansión de inversiones hidrocarburiferas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sz="2000" dirty="0" smtClean="0"/>
              <a:t>Minería informal/ilegal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sz="2000" dirty="0" smtClean="0"/>
              <a:t>De IIRSA a COSIPLAN (vínculos entre Brasil y Andes/Amazonia</a:t>
            </a:r>
          </a:p>
          <a:p>
            <a:endParaRPr 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5954" b="15954"/>
          <a:stretch>
            <a:fillRect/>
          </a:stretch>
        </p:blipFill>
        <p:spPr bwMode="auto">
          <a:xfrm>
            <a:off x="1502240" y="1202055"/>
            <a:ext cx="5658970" cy="413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885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762000"/>
          </a:xfrm>
        </p:spPr>
        <p:txBody>
          <a:bodyPr>
            <a:normAutofit/>
          </a:bodyPr>
          <a:lstStyle/>
          <a:p>
            <a:r>
              <a:rPr lang="en-US" sz="3600" err="1" smtClean="0"/>
              <a:t>Respuestas</a:t>
            </a:r>
            <a:r>
              <a:rPr lang="en-US" sz="3600" smtClean="0"/>
              <a:t> - CLUA</a:t>
            </a:r>
            <a:endParaRPr lang="en-US" sz="36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Indonesia</a:t>
            </a:r>
            <a:endParaRPr lang="en-US" sz="28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dirty="0" smtClean="0"/>
              <a:t>RED ALFIE</a:t>
            </a:r>
          </a:p>
          <a:p>
            <a:r>
              <a:rPr lang="es-ES_tradnl" dirty="0" smtClean="0"/>
              <a:t>KPK – anti-corrupción</a:t>
            </a:r>
          </a:p>
          <a:p>
            <a:r>
              <a:rPr lang="es-ES_tradnl" dirty="0" smtClean="0"/>
              <a:t>“One Map” – sistema unificado de información geográfica sobre concesiones de todos tipos (bosque, minería, palma etc.)</a:t>
            </a:r>
          </a:p>
          <a:p>
            <a:r>
              <a:rPr lang="es-ES_tradnl" dirty="0" smtClean="0"/>
              <a:t>Fortalecer la tenencia tradicional (adat)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Amazonia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_tradnl" dirty="0" smtClean="0"/>
              <a:t>Fundación Ford: 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s-ES_tradnl" smtClean="0"/>
              <a:t>Mapeo </a:t>
            </a:r>
            <a:r>
              <a:rPr lang="es-ES_tradnl" smtClean="0"/>
              <a:t>socio-geográfico (RAISG); </a:t>
            </a:r>
            <a:r>
              <a:rPr lang="es-ES_tradnl" dirty="0" smtClean="0"/>
              <a:t>apoyo procesos FPIC; BNDES; fortalecimiento de capacidades organizaciones de 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dirty="0" smtClean="0"/>
              <a:t>Fundación Moore/AAI: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s-ES_tradnl" dirty="0" smtClean="0"/>
              <a:t>Infraestructura (caminos, represas) enfoque “ríos libres”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smtClean="0"/>
              <a:t>Otras respuestas (periodismo ambiental)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4010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838200"/>
          </a:xfrm>
        </p:spPr>
        <p:txBody>
          <a:bodyPr/>
          <a:lstStyle/>
          <a:p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Transversales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Iniciativas pan-regionales para la infraestructura y energía – visiones de integración que se sobreviven los gobiernos (acuerdos políticos)</a:t>
            </a:r>
          </a:p>
          <a:p>
            <a:r>
              <a:rPr lang="es-ES_tradnl" dirty="0" smtClean="0"/>
              <a:t>Mapas</a:t>
            </a:r>
          </a:p>
          <a:p>
            <a:pPr marL="617220" lvl="1" indent="-342900">
              <a:buFont typeface="Courier New" panose="02070309020205020404" pitchFamily="49" charset="0"/>
              <a:buChar char="o"/>
            </a:pPr>
            <a:r>
              <a:rPr lang="es-ES_tradnl" dirty="0" smtClean="0"/>
              <a:t>Geografías de convergencia (de traslape y proximidad) entre inversiones en IIEE/I y bosques</a:t>
            </a:r>
          </a:p>
          <a:p>
            <a:pPr marL="617220" lvl="1" indent="-342900">
              <a:buFont typeface="Courier New" panose="02070309020205020404" pitchFamily="49" charset="0"/>
              <a:buChar char="o"/>
            </a:pPr>
            <a:r>
              <a:rPr lang="es-ES_tradnl" dirty="0" smtClean="0"/>
              <a:t>No existe relación directa entre IIEE y perdida de bosques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smtClean="0"/>
              <a:t>Infraestructura - motor </a:t>
            </a:r>
            <a:r>
              <a:rPr lang="es-ES_tradnl" dirty="0" smtClean="0"/>
              <a:t>de perdida de bosques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dirty="0" smtClean="0"/>
              <a:t>IIEE – motor de perdida de derechos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738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transversales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Economía de IIEE impulsa inversión en infraestructura</a:t>
            </a:r>
          </a:p>
          <a:p>
            <a:pPr marL="617220" lvl="1" indent="-342900">
              <a:buFont typeface="Courier New" panose="02070309020205020404" pitchFamily="49" charset="0"/>
              <a:buChar char="o"/>
            </a:pPr>
            <a:r>
              <a:rPr lang="es-ES_tradnl" dirty="0" smtClean="0"/>
              <a:t>Sinergias entre I y expansión agrícola</a:t>
            </a:r>
          </a:p>
          <a:p>
            <a:pPr marL="617220" lvl="1" indent="-342900">
              <a:buFont typeface="Courier New" panose="02070309020205020404" pitchFamily="49" charset="0"/>
              <a:buChar char="o"/>
            </a:pPr>
            <a:r>
              <a:rPr lang="es-ES_tradnl" dirty="0" smtClean="0"/>
              <a:t>Sinergias entre IIEE e I</a:t>
            </a:r>
          </a:p>
          <a:p>
            <a:pPr marL="0" indent="0">
              <a:buNone/>
            </a:pPr>
            <a:r>
              <a:rPr lang="es-ES_tradnl" dirty="0" smtClean="0"/>
              <a:t>Crecimiento de ASM</a:t>
            </a:r>
          </a:p>
          <a:p>
            <a:pPr marL="617220" lvl="1" indent="-342900">
              <a:buFont typeface="Courier New" panose="02070309020205020404" pitchFamily="49" charset="0"/>
              <a:buChar char="o"/>
            </a:pPr>
            <a:r>
              <a:rPr lang="es-ES_tradnl" dirty="0" smtClean="0"/>
              <a:t>¿Demasiado grande para parar?</a:t>
            </a:r>
          </a:p>
          <a:p>
            <a:pPr marL="617220" lvl="1" indent="-342900">
              <a:buFont typeface="Courier New" panose="02070309020205020404" pitchFamily="49" charset="0"/>
              <a:buChar char="o"/>
            </a:pPr>
            <a:r>
              <a:rPr lang="es-ES_tradnl" dirty="0" smtClean="0"/>
              <a:t>¿Su expansión vuelve los bosques ingobernables?</a:t>
            </a:r>
          </a:p>
          <a:p>
            <a:pPr marL="0" indent="0">
              <a:buNone/>
            </a:pPr>
            <a:r>
              <a:rPr lang="es-ES_tradnl" dirty="0" smtClean="0"/>
              <a:t>Vulnerabilidad de las áreas fronterizas (distancia, menos presencia del estado </a:t>
            </a:r>
            <a:r>
              <a:rPr lang="es-ES_tradnl" smtClean="0"/>
              <a:t>y de la sociedad </a:t>
            </a:r>
            <a:r>
              <a:rPr lang="es-ES_tradnl" dirty="0" smtClean="0"/>
              <a:t>civil, ASM, presencia militar)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4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Transversales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Contexto institucional compartido</a:t>
            </a:r>
          </a:p>
          <a:p>
            <a:pPr marL="617220" lvl="1" indent="-342900">
              <a:buFont typeface="Courier New" panose="02070309020205020404" pitchFamily="49" charset="0"/>
              <a:buChar char="o"/>
            </a:pPr>
            <a:r>
              <a:rPr lang="es-ES_tradnl" dirty="0" smtClean="0"/>
              <a:t>Acuerdos políticos comprometidos con agenda de inversión en infraestructura</a:t>
            </a:r>
          </a:p>
          <a:p>
            <a:pPr marL="617220" lvl="1" indent="-342900">
              <a:buFont typeface="Courier New" panose="02070309020205020404" pitchFamily="49" charset="0"/>
              <a:buChar char="o"/>
            </a:pPr>
            <a:r>
              <a:rPr lang="es-ES_tradnl" dirty="0"/>
              <a:t>Iniciativas para reducir/restringir/flexibilizar derechos comunitarios y salvaguardas sociales, FPIC.</a:t>
            </a:r>
          </a:p>
          <a:p>
            <a:pPr marL="617220" lvl="1" indent="-342900">
              <a:buFont typeface="Courier New" panose="02070309020205020404" pitchFamily="49" charset="0"/>
              <a:buChar char="o"/>
            </a:pPr>
            <a:r>
              <a:rPr lang="es-ES_tradnl" dirty="0" smtClean="0"/>
              <a:t>Coexistencia de </a:t>
            </a:r>
            <a:r>
              <a:rPr lang="es-ES_tradnl" dirty="0"/>
              <a:t>organizaciones (pero no necesariamente </a:t>
            </a:r>
            <a:r>
              <a:rPr lang="es-ES_tradnl" i="1" dirty="0" smtClean="0"/>
              <a:t>movimientos</a:t>
            </a:r>
            <a:r>
              <a:rPr lang="es-ES_tradnl" dirty="0" smtClean="0"/>
              <a:t>) que buscan enfrentar la protección de los bosques y la gobernanza de la extracción </a:t>
            </a:r>
          </a:p>
          <a:p>
            <a:pPr marL="617220" lvl="1" indent="-342900">
              <a:buFont typeface="Courier New" panose="02070309020205020404" pitchFamily="49" charset="0"/>
              <a:buChar char="o"/>
            </a:pPr>
            <a:r>
              <a:rPr lang="es-ES_tradnl" dirty="0" smtClean="0"/>
              <a:t>Capacidad limitada para analizar proyectos de infraestructura</a:t>
            </a:r>
          </a:p>
          <a:p>
            <a:pPr marL="0" indent="0">
              <a:buNone/>
            </a:pPr>
            <a:r>
              <a:rPr lang="es-ES_tradnl" dirty="0" smtClean="0"/>
              <a:t>La necesidad de combinar resistencia con propuestas/alternativas (fiscal, accesibilidad</a:t>
            </a:r>
            <a:r>
              <a:rPr lang="is-IS" dirty="0" smtClean="0"/>
              <a:t>…. </a:t>
            </a:r>
            <a:r>
              <a:rPr lang="es-ES_tradnl" dirty="0" smtClean="0"/>
              <a:t>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947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Contenido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Conceptualizando el problema</a:t>
            </a:r>
          </a:p>
          <a:p>
            <a:r>
              <a:rPr lang="es-ES_tradnl" dirty="0" smtClean="0"/>
              <a:t>Los motores de deforestación en las geografías de CLUA:  Indonesia y el Amazonia</a:t>
            </a:r>
          </a:p>
          <a:p>
            <a:r>
              <a:rPr lang="es-ES_tradnl" dirty="0" smtClean="0"/>
              <a:t>Las respuestas de los miembros de la Alianza CLUA</a:t>
            </a:r>
          </a:p>
          <a:p>
            <a:r>
              <a:rPr lang="es-ES_tradnl" dirty="0" smtClean="0"/>
              <a:t>Temas transversales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876" y="457200"/>
            <a:ext cx="9143538" cy="10668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¿</a:t>
            </a:r>
            <a:r>
              <a:rPr lang="en-US" sz="4000" dirty="0" smtClean="0"/>
              <a:t>Por qué enfocar en las EEII/I?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2876" y="1695450"/>
            <a:ext cx="9143538" cy="4324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dirty="0" smtClean="0"/>
              <a:t>El aumento en las inversiones en las industrias extractivas y proyectos de infraestructura de gran escala representa un desafío para CLUA:</a:t>
            </a:r>
          </a:p>
          <a:p>
            <a:r>
              <a:rPr lang="es-ES_tradnl" dirty="0" smtClean="0"/>
              <a:t>Las inversiones en infraestructura son orientadas a abrir nuevas fronteras para la agricultura, ganadería, plantaciones de palma, etc. y a la vez bajan los costos de operación donde ya hay actividades productivas;</a:t>
            </a:r>
          </a:p>
          <a:p>
            <a:r>
              <a:rPr lang="es-ES_tradnl" dirty="0" smtClean="0"/>
              <a:t>Hacen viable la transformación de bosques a zonas agrícolas;</a:t>
            </a:r>
          </a:p>
          <a:p>
            <a:r>
              <a:rPr lang="es-ES_tradnl" dirty="0" smtClean="0"/>
              <a:t>EEII/I fortalece los intereses de actores poderosos aumentando su influencia sobre la gobernanza de los bosques.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8100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¿</a:t>
            </a:r>
            <a:r>
              <a:rPr lang="en-US" dirty="0"/>
              <a:t>Por qué enfocar en las EEII/I?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 smtClean="0"/>
              <a:t>Perdida/vulneración de derechos:</a:t>
            </a:r>
          </a:p>
          <a:p>
            <a:r>
              <a:rPr lang="es-ES_tradnl" dirty="0" smtClean="0"/>
              <a:t>La violación de los DDHH de los PPII y las comunidades;</a:t>
            </a:r>
          </a:p>
          <a:p>
            <a:r>
              <a:rPr lang="es-ES_tradnl" dirty="0" smtClean="0"/>
              <a:t>Perdida de acceso a los bosques y los medios de vida;</a:t>
            </a:r>
          </a:p>
          <a:p>
            <a:endParaRPr lang="es-ES_tradnl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4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Acercando</a:t>
            </a:r>
            <a:r>
              <a:rPr lang="en-US" dirty="0" smtClean="0"/>
              <a:t> el </a:t>
            </a:r>
            <a:r>
              <a:rPr lang="en-US" dirty="0" err="1" smtClean="0"/>
              <a:t>problema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Importancia de IIEE/I como motores de la perdida de bosques y derechos:</a:t>
            </a:r>
          </a:p>
          <a:p>
            <a:pPr marL="617220" lvl="1" indent="-342900">
              <a:buFont typeface="Courier New" panose="02070309020205020404" pitchFamily="49" charset="0"/>
              <a:buChar char="o"/>
            </a:pPr>
            <a:r>
              <a:rPr lang="es-ES_tradnl" dirty="0" smtClean="0"/>
              <a:t>Como factores adicionales directos de la perdida de bosques y derechos</a:t>
            </a:r>
          </a:p>
          <a:p>
            <a:pPr marL="617220" lvl="1" indent="-342900">
              <a:buFont typeface="Courier New" panose="02070309020205020404" pitchFamily="49" charset="0"/>
              <a:buChar char="o"/>
            </a:pPr>
            <a:r>
              <a:rPr lang="es-ES_tradnl" dirty="0" smtClean="0"/>
              <a:t>Como factores que socavan los esfuerzos de CLUA y sus miembros</a:t>
            </a:r>
          </a:p>
          <a:p>
            <a:r>
              <a:rPr lang="es-ES_tradnl" dirty="0" smtClean="0"/>
              <a:t>Cuales son los motores de la expansión IIEE/I?</a:t>
            </a:r>
          </a:p>
          <a:p>
            <a:r>
              <a:rPr lang="es-ES_tradnl" dirty="0" smtClean="0"/>
              <a:t>Potencial para generar transformaciones enfocando en los temáticas IIEE/I</a:t>
            </a:r>
          </a:p>
          <a:p>
            <a:pPr marL="617220" lvl="1" indent="-342900">
              <a:buFont typeface="Courier New" panose="02070309020205020404" pitchFamily="49" charset="0"/>
              <a:buChar char="o"/>
            </a:pPr>
            <a:r>
              <a:rPr lang="es-ES_tradnl" dirty="0" smtClean="0"/>
              <a:t>En general</a:t>
            </a:r>
          </a:p>
          <a:p>
            <a:pPr marL="617220" lvl="1" indent="-342900">
              <a:buFont typeface="Courier New" panose="02070309020205020404" pitchFamily="49" charset="0"/>
              <a:buChar char="o"/>
            </a:pPr>
            <a:r>
              <a:rPr lang="es-ES_tradnl" dirty="0" smtClean="0"/>
              <a:t>Para CLUA</a:t>
            </a:r>
          </a:p>
        </p:txBody>
      </p:sp>
    </p:spTree>
    <p:extLst>
      <p:ext uri="{BB962C8B-B14F-4D97-AF65-F5344CB8AC3E}">
        <p14:creationId xmlns:p14="http://schemas.microsoft.com/office/powerpoint/2010/main" val="198445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Conceputalización del problema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/>
              <a:t>Economía Política:  el motor</a:t>
            </a:r>
          </a:p>
          <a:p>
            <a:pPr marL="274320" lvl="1" indent="0">
              <a:buNone/>
            </a:pPr>
            <a:r>
              <a:rPr lang="es-ES_tradnl" dirty="0" smtClean="0"/>
              <a:t>Capacidad instalada, capital liquida e el imperativo para invertir </a:t>
            </a:r>
          </a:p>
          <a:p>
            <a:pPr marL="274320" lvl="1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Acuerdos políticos:</a:t>
            </a:r>
          </a:p>
          <a:p>
            <a:pPr marL="274320" lvl="1" indent="0">
              <a:buNone/>
            </a:pPr>
            <a:r>
              <a:rPr lang="es-ES_tradnl" dirty="0" smtClean="0"/>
              <a:t>Entendimientos entre elites sobre como se distribuyen oportunidad económica y poder  </a:t>
            </a:r>
          </a:p>
          <a:p>
            <a:pPr marL="274320" lvl="1" indent="0">
              <a:buNone/>
            </a:pPr>
            <a:endParaRPr lang="es-ES_tradnl" dirty="0" smtClean="0"/>
          </a:p>
          <a:p>
            <a:pPr marL="274320" lvl="1" indent="0">
              <a:buNone/>
            </a:pPr>
            <a:r>
              <a:rPr lang="es-ES_tradnl" dirty="0" smtClean="0"/>
              <a:t>El crecimiento de las IIEE/I no es solo resultado de la economía política sino también influye en las relaciones de poder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8991136" cy="685800"/>
          </a:xfrm>
        </p:spPr>
        <p:txBody>
          <a:bodyPr>
            <a:normAutofit/>
          </a:bodyPr>
          <a:lstStyle/>
          <a:p>
            <a:r>
              <a:rPr lang="en-US" altLang="en-US"/>
              <a:t>Indonesia – Dimensiones del </a:t>
            </a:r>
            <a:r>
              <a:rPr lang="en-US" altLang="en-US" smtClean="0"/>
              <a:t>Problema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876" y="1524000"/>
            <a:ext cx="9143538" cy="4572000"/>
          </a:xfrm>
        </p:spPr>
        <p:txBody>
          <a:bodyPr>
            <a:normAutofit/>
          </a:bodyPr>
          <a:lstStyle/>
          <a:p>
            <a:r>
              <a:rPr lang="es-ES_tradnl" altLang="en-US" dirty="0" smtClean="0"/>
              <a:t>Intensivo periodo de transformación basado en la energía e infraestructura</a:t>
            </a:r>
          </a:p>
          <a:p>
            <a:r>
              <a:rPr lang="es-ES_tradnl" altLang="en-US" dirty="0" smtClean="0"/>
              <a:t>Carreteras como motor significativo (vinculado a inversiones en IIEE, plantaciones de palma)</a:t>
            </a:r>
          </a:p>
          <a:p>
            <a:r>
              <a:rPr lang="es-ES_tradnl" altLang="en-US" dirty="0" smtClean="0"/>
              <a:t>Minería de menor importancia sin embargo… carbón; ASM</a:t>
            </a:r>
          </a:p>
          <a:p>
            <a:r>
              <a:rPr lang="es-ES_tradnl" altLang="en-US" dirty="0" smtClean="0"/>
              <a:t>IIEE/I en el corazón de los acuerdos políticos nacionales y subnacionales</a:t>
            </a:r>
          </a:p>
          <a:p>
            <a:r>
              <a:rPr lang="es-ES_tradnl" altLang="en-US" dirty="0" smtClean="0"/>
              <a:t>Corrupción y capacidad</a:t>
            </a:r>
            <a:endParaRPr lang="es-ES_tradnl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72" y="5105400"/>
            <a:ext cx="841248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33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Minería de Carbón en Indonesia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6613" y="1905000"/>
            <a:ext cx="4495800" cy="4088920"/>
          </a:xfrm>
        </p:spPr>
        <p:txBody>
          <a:bodyPr/>
          <a:lstStyle/>
          <a:p>
            <a:r>
              <a:rPr lang="es-ES_tradnl" dirty="0" smtClean="0"/>
              <a:t>Genera “efecto doble” </a:t>
            </a:r>
          </a:p>
          <a:p>
            <a:r>
              <a:rPr lang="es-ES_tradnl" dirty="0" smtClean="0"/>
              <a:t>Ubicación de reservas de carbón dentro de bosques aislados – necesidad de desarrollar infraestructura para su extracción</a:t>
            </a:r>
          </a:p>
          <a:p>
            <a:r>
              <a:rPr lang="es-ES_tradnl" dirty="0" smtClean="0"/>
              <a:t>Gobierno comprometido a aumentar producción de energía termal</a:t>
            </a:r>
            <a:endParaRPr lang="es-ES_tradnl" dirty="0"/>
          </a:p>
        </p:txBody>
      </p:sp>
      <p:graphicFrame>
        <p:nvGraphicFramePr>
          <p:cNvPr id="4" name="Content Placeholder 3" descr="Gear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0260237"/>
              </p:ext>
            </p:extLst>
          </p:nvPr>
        </p:nvGraphicFramePr>
        <p:xfrm>
          <a:off x="6230938" y="1905000"/>
          <a:ext cx="4435475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8145" y="1905000"/>
            <a:ext cx="6133379" cy="40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3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Dimensiones del Problema - Amazonia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Desregularización agresiva de IIEE/I</a:t>
            </a:r>
          </a:p>
          <a:p>
            <a:pPr marL="617220" lvl="1" indent="-342900">
              <a:buFont typeface="Courier New" panose="02070309020205020404" pitchFamily="49" charset="0"/>
              <a:buChar char="o"/>
            </a:pPr>
            <a:r>
              <a:rPr lang="es-ES_tradnl" dirty="0" smtClean="0"/>
              <a:t>Corrupción crónica</a:t>
            </a:r>
          </a:p>
          <a:p>
            <a:pPr marL="617220" lvl="1" indent="-342900">
              <a:buFont typeface="Courier New" panose="02070309020205020404" pitchFamily="49" charset="0"/>
              <a:buChar char="o"/>
            </a:pPr>
            <a:r>
              <a:rPr lang="es-ES_tradnl" dirty="0" smtClean="0"/>
              <a:t>Amenazas a los activistas (criminalización de la protesta; violencia, marginalización)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dirty="0" smtClean="0"/>
              <a:t>Flexibilización de normas/leyes en relación a APs/Territorios Indígenas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dirty="0" smtClean="0"/>
              <a:t>Transformación a través de la intensiva inversión en infraestructura</a:t>
            </a:r>
          </a:p>
          <a:p>
            <a:pPr marL="617220" lvl="1" indent="-342900">
              <a:buFont typeface="Courier New" panose="02070309020205020404" pitchFamily="49" charset="0"/>
              <a:buChar char="o"/>
            </a:pPr>
            <a:r>
              <a:rPr lang="es-ES_tradnl" dirty="0" smtClean="0"/>
              <a:t>Carreteras</a:t>
            </a:r>
          </a:p>
          <a:p>
            <a:pPr marL="617220" lvl="1" indent="-342900">
              <a:buFont typeface="Courier New" panose="02070309020205020404" pitchFamily="49" charset="0"/>
              <a:buChar char="o"/>
            </a:pPr>
            <a:r>
              <a:rPr lang="es-ES_tradnl" dirty="0" smtClean="0"/>
              <a:t>Hidrovías</a:t>
            </a:r>
          </a:p>
          <a:p>
            <a:pPr marL="617220" lvl="1" indent="-342900">
              <a:buFont typeface="Courier New" panose="02070309020205020404" pitchFamily="49" charset="0"/>
              <a:buChar char="o"/>
            </a:pPr>
            <a:r>
              <a:rPr lang="es-ES_tradnl" dirty="0" smtClean="0"/>
              <a:t>Represas y Hidroeléctricas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iped Border 16x9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1C9EA2-3281-42E8-8199-7076EBA492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Striped black border presentation (widescreen)</Template>
  <TotalTime>0</TotalTime>
  <Words>980</Words>
  <Application>Microsoft Office PowerPoint</Application>
  <PresentationFormat>Custom</PresentationFormat>
  <Paragraphs>116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Euphemia</vt:lpstr>
      <vt:lpstr>Wingdings</vt:lpstr>
      <vt:lpstr>Striped Border 16x9</vt:lpstr>
      <vt:lpstr>Industria extractiva, infrastructura y derechos comunitarios Informe de sintesis</vt:lpstr>
      <vt:lpstr>Contenido</vt:lpstr>
      <vt:lpstr>¿Por qué enfocar en las EEII/I?</vt:lpstr>
      <vt:lpstr>¿Por qué enfocar en las EEII/I?</vt:lpstr>
      <vt:lpstr>Acercando el problema</vt:lpstr>
      <vt:lpstr>Conceputalización del problema</vt:lpstr>
      <vt:lpstr>Indonesia – Dimensiones del Problema</vt:lpstr>
      <vt:lpstr>Minería de Carbón en Indonesia</vt:lpstr>
      <vt:lpstr>Dimensiones del Problema - Amazonia</vt:lpstr>
      <vt:lpstr>Proyectos hidroelectricos en el Amazonia RAISG 2012</vt:lpstr>
      <vt:lpstr>Dimensiones del Problema: Amazonia</vt:lpstr>
      <vt:lpstr>Respuestas - CLUA</vt:lpstr>
      <vt:lpstr>Temas Transversales</vt:lpstr>
      <vt:lpstr>Temas transversales</vt:lpstr>
      <vt:lpstr>Temas Transversales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2017-03-10T01:02:38Z</dcterms:created>
  <dcterms:modified xsi:type="dcterms:W3CDTF">2017-03-13T02:17:05Z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TC028010989991</vt:lpwstr>
  </property>
</Properties>
</file>